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4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2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890" r:id="rId3"/>
    <p:sldId id="891" r:id="rId4"/>
    <p:sldId id="900" r:id="rId5"/>
    <p:sldId id="901" r:id="rId6"/>
    <p:sldId id="902" r:id="rId7"/>
    <p:sldId id="903" r:id="rId8"/>
    <p:sldId id="904" r:id="rId9"/>
    <p:sldId id="905" r:id="rId10"/>
    <p:sldId id="906" r:id="rId11"/>
    <p:sldId id="910" r:id="rId12"/>
    <p:sldId id="908" r:id="rId13"/>
    <p:sldId id="909" r:id="rId14"/>
    <p:sldId id="911" r:id="rId15"/>
    <p:sldId id="913" r:id="rId16"/>
    <p:sldId id="912" r:id="rId17"/>
    <p:sldId id="943" r:id="rId18"/>
    <p:sldId id="944" r:id="rId19"/>
    <p:sldId id="914" r:id="rId20"/>
    <p:sldId id="915" r:id="rId21"/>
    <p:sldId id="916" r:id="rId22"/>
    <p:sldId id="917" r:id="rId23"/>
    <p:sldId id="918" r:id="rId24"/>
    <p:sldId id="919" r:id="rId25"/>
    <p:sldId id="920" r:id="rId26"/>
    <p:sldId id="921" r:id="rId27"/>
    <p:sldId id="922" r:id="rId28"/>
    <p:sldId id="923" r:id="rId29"/>
    <p:sldId id="924" r:id="rId30"/>
    <p:sldId id="925" r:id="rId31"/>
    <p:sldId id="926" r:id="rId32"/>
    <p:sldId id="927" r:id="rId33"/>
    <p:sldId id="928" r:id="rId34"/>
    <p:sldId id="929" r:id="rId35"/>
    <p:sldId id="930" r:id="rId36"/>
    <p:sldId id="931" r:id="rId37"/>
    <p:sldId id="932" r:id="rId38"/>
    <p:sldId id="933" r:id="rId39"/>
    <p:sldId id="934" r:id="rId40"/>
    <p:sldId id="935" r:id="rId41"/>
    <p:sldId id="936" r:id="rId42"/>
    <p:sldId id="283" r:id="rId43"/>
  </p:sldIdLst>
  <p:sldSz cx="10693400" cy="7556500"/>
  <p:notesSz cx="10693400" cy="75565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50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CCA63D-C23D-490F-8A2C-6198DDFA34E8}" type="doc">
      <dgm:prSet loTypeId="urn:microsoft.com/office/officeart/2005/8/layout/lProcess3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tr-TR"/>
        </a:p>
      </dgm:t>
    </dgm:pt>
    <dgm:pt modelId="{B2BF444D-5CDF-45A8-8F3B-E2079D81BA36}">
      <dgm:prSet phldrT="[Metin]" custT="1"/>
      <dgm:spPr/>
      <dgm:t>
        <a:bodyPr/>
        <a:lstStyle/>
        <a:p>
          <a:r>
            <a:rPr lang="tr-TR" sz="4000" dirty="0"/>
            <a:t>Ocak Dönemi</a:t>
          </a:r>
        </a:p>
      </dgm:t>
    </dgm:pt>
    <dgm:pt modelId="{BABD3A66-9CE8-400E-B7A1-72A35F8654F2}" type="parTrans" cxnId="{3E7A4762-FB8F-4C7F-A6BE-3BF00350030F}">
      <dgm:prSet/>
      <dgm:spPr/>
      <dgm:t>
        <a:bodyPr/>
        <a:lstStyle/>
        <a:p>
          <a:endParaRPr lang="tr-TR"/>
        </a:p>
      </dgm:t>
    </dgm:pt>
    <dgm:pt modelId="{7A2DC246-9955-45F1-B846-03B68FA37BB3}" type="sibTrans" cxnId="{3E7A4762-FB8F-4C7F-A6BE-3BF00350030F}">
      <dgm:prSet/>
      <dgm:spPr/>
      <dgm:t>
        <a:bodyPr/>
        <a:lstStyle/>
        <a:p>
          <a:endParaRPr lang="tr-TR"/>
        </a:p>
      </dgm:t>
    </dgm:pt>
    <dgm:pt modelId="{86D8CC03-C1E4-44C4-BB8A-0B4BCBF8297A}">
      <dgm:prSet phldrT="[Metin]"/>
      <dgm:spPr/>
      <dgm:t>
        <a:bodyPr/>
        <a:lstStyle/>
        <a:p>
          <a:r>
            <a:rPr lang="tr-TR" dirty="0"/>
            <a:t>26 Şubat</a:t>
          </a:r>
        </a:p>
      </dgm:t>
    </dgm:pt>
    <dgm:pt modelId="{A2719124-521B-4782-AF85-B32C2B30971A}" type="parTrans" cxnId="{F8717AF0-0BDA-4A89-9E77-D2DE00D5A3E2}">
      <dgm:prSet/>
      <dgm:spPr/>
      <dgm:t>
        <a:bodyPr/>
        <a:lstStyle/>
        <a:p>
          <a:endParaRPr lang="tr-TR"/>
        </a:p>
      </dgm:t>
    </dgm:pt>
    <dgm:pt modelId="{3F5FAADD-009C-4C64-83DC-CF0A279CAA82}" type="sibTrans" cxnId="{F8717AF0-0BDA-4A89-9E77-D2DE00D5A3E2}">
      <dgm:prSet/>
      <dgm:spPr/>
      <dgm:t>
        <a:bodyPr/>
        <a:lstStyle/>
        <a:p>
          <a:endParaRPr lang="tr-TR"/>
        </a:p>
      </dgm:t>
    </dgm:pt>
    <dgm:pt modelId="{7BAD0C1D-E2DA-4DDF-ABEA-97E6E269731D}">
      <dgm:prSet phldrT="[Metin]"/>
      <dgm:spPr/>
      <dgm:t>
        <a:bodyPr/>
        <a:lstStyle/>
        <a:p>
          <a:r>
            <a:rPr lang="tr-TR" dirty="0"/>
            <a:t>Sadece  Ocak dönemi sigortalının prime esas kazanç ve hizmet bilgisi</a:t>
          </a:r>
        </a:p>
      </dgm:t>
    </dgm:pt>
    <dgm:pt modelId="{4A261211-7E52-4914-911A-F59559B53244}" type="parTrans" cxnId="{D128C341-1ED5-49FD-82A7-4C863CCF7228}">
      <dgm:prSet/>
      <dgm:spPr/>
      <dgm:t>
        <a:bodyPr/>
        <a:lstStyle/>
        <a:p>
          <a:endParaRPr lang="tr-TR"/>
        </a:p>
      </dgm:t>
    </dgm:pt>
    <dgm:pt modelId="{19785298-D093-4E53-8E93-7F59507A3C26}" type="sibTrans" cxnId="{D128C341-1ED5-49FD-82A7-4C863CCF7228}">
      <dgm:prSet/>
      <dgm:spPr/>
      <dgm:t>
        <a:bodyPr/>
        <a:lstStyle/>
        <a:p>
          <a:endParaRPr lang="tr-TR"/>
        </a:p>
      </dgm:t>
    </dgm:pt>
    <dgm:pt modelId="{2944FFF1-9AE8-4751-8E3F-4FF9AA793A4D}">
      <dgm:prSet phldrT="[Metin]" custT="1"/>
      <dgm:spPr/>
      <dgm:t>
        <a:bodyPr/>
        <a:lstStyle/>
        <a:p>
          <a:r>
            <a:rPr lang="tr-TR" sz="4000" dirty="0"/>
            <a:t>Şubat Dönemi</a:t>
          </a:r>
        </a:p>
      </dgm:t>
    </dgm:pt>
    <dgm:pt modelId="{D399651F-3E90-4695-AE34-9382E0C6891C}" type="parTrans" cxnId="{6F826600-B69A-4A54-AFBD-135054851589}">
      <dgm:prSet/>
      <dgm:spPr/>
      <dgm:t>
        <a:bodyPr/>
        <a:lstStyle/>
        <a:p>
          <a:endParaRPr lang="tr-TR"/>
        </a:p>
      </dgm:t>
    </dgm:pt>
    <dgm:pt modelId="{5B47C117-4FDD-427F-AF80-114A030AD866}" type="sibTrans" cxnId="{6F826600-B69A-4A54-AFBD-135054851589}">
      <dgm:prSet/>
      <dgm:spPr/>
      <dgm:t>
        <a:bodyPr/>
        <a:lstStyle/>
        <a:p>
          <a:endParaRPr lang="tr-TR"/>
        </a:p>
      </dgm:t>
    </dgm:pt>
    <dgm:pt modelId="{6B36D0B4-E654-4502-A7A2-9DCB52AEA74D}">
      <dgm:prSet phldrT="[Metin]"/>
      <dgm:spPr/>
      <dgm:t>
        <a:bodyPr/>
        <a:lstStyle/>
        <a:p>
          <a:r>
            <a:rPr lang="tr-TR" dirty="0"/>
            <a:t>26 Mart</a:t>
          </a:r>
        </a:p>
      </dgm:t>
    </dgm:pt>
    <dgm:pt modelId="{47A8DAFD-EAF7-465F-8E3C-9A4AFF49165D}" type="parTrans" cxnId="{203DA34C-49AB-4574-99E9-04D69C25C898}">
      <dgm:prSet/>
      <dgm:spPr/>
      <dgm:t>
        <a:bodyPr/>
        <a:lstStyle/>
        <a:p>
          <a:endParaRPr lang="tr-TR"/>
        </a:p>
      </dgm:t>
    </dgm:pt>
    <dgm:pt modelId="{963F4F68-239E-4365-873E-32C4F6C6D13C}" type="sibTrans" cxnId="{203DA34C-49AB-4574-99E9-04D69C25C898}">
      <dgm:prSet/>
      <dgm:spPr/>
      <dgm:t>
        <a:bodyPr/>
        <a:lstStyle/>
        <a:p>
          <a:endParaRPr lang="tr-TR"/>
        </a:p>
      </dgm:t>
    </dgm:pt>
    <dgm:pt modelId="{95696BD4-754A-4A53-ADC4-B11A8A91C489}">
      <dgm:prSet phldrT="[Metin]"/>
      <dgm:spPr/>
      <dgm:t>
        <a:bodyPr/>
        <a:lstStyle/>
        <a:p>
          <a:r>
            <a:rPr lang="tr-TR" dirty="0"/>
            <a:t>Sadece Şubat dönemi sigortalının prime esas kazanç ve hizmet bilgisi</a:t>
          </a:r>
        </a:p>
      </dgm:t>
    </dgm:pt>
    <dgm:pt modelId="{3A139564-57BC-4256-AC6F-169CC1BB5DD9}" type="parTrans" cxnId="{6E634117-6908-4F02-9900-B8217D5956B6}">
      <dgm:prSet/>
      <dgm:spPr/>
      <dgm:t>
        <a:bodyPr/>
        <a:lstStyle/>
        <a:p>
          <a:endParaRPr lang="tr-TR"/>
        </a:p>
      </dgm:t>
    </dgm:pt>
    <dgm:pt modelId="{8454A900-B266-4BAD-A408-49D95E589313}" type="sibTrans" cxnId="{6E634117-6908-4F02-9900-B8217D5956B6}">
      <dgm:prSet/>
      <dgm:spPr/>
      <dgm:t>
        <a:bodyPr/>
        <a:lstStyle/>
        <a:p>
          <a:endParaRPr lang="tr-TR"/>
        </a:p>
      </dgm:t>
    </dgm:pt>
    <dgm:pt modelId="{CECAE380-F790-46EF-8401-129411685F2E}">
      <dgm:prSet phldrT="[Metin]" custT="1"/>
      <dgm:spPr/>
      <dgm:t>
        <a:bodyPr/>
        <a:lstStyle/>
        <a:p>
          <a:r>
            <a:rPr lang="tr-TR" sz="4000" dirty="0"/>
            <a:t>Mart Dönemi</a:t>
          </a:r>
        </a:p>
      </dgm:t>
    </dgm:pt>
    <dgm:pt modelId="{6323B307-471B-4B84-A916-AA49131FBC7C}" type="parTrans" cxnId="{A007EDFA-5A55-4A60-83B1-9713322C41D8}">
      <dgm:prSet/>
      <dgm:spPr/>
      <dgm:t>
        <a:bodyPr/>
        <a:lstStyle/>
        <a:p>
          <a:endParaRPr lang="tr-TR"/>
        </a:p>
      </dgm:t>
    </dgm:pt>
    <dgm:pt modelId="{4905CB0E-0259-4689-B4DF-CC90673C4408}" type="sibTrans" cxnId="{A007EDFA-5A55-4A60-83B1-9713322C41D8}">
      <dgm:prSet/>
      <dgm:spPr/>
      <dgm:t>
        <a:bodyPr/>
        <a:lstStyle/>
        <a:p>
          <a:endParaRPr lang="tr-TR"/>
        </a:p>
      </dgm:t>
    </dgm:pt>
    <dgm:pt modelId="{388C3D68-8676-459D-A686-97AD7165E014}">
      <dgm:prSet phldrT="[Metin]"/>
      <dgm:spPr/>
      <dgm:t>
        <a:bodyPr/>
        <a:lstStyle/>
        <a:p>
          <a:r>
            <a:rPr lang="tr-TR" dirty="0"/>
            <a:t>26 Nisan</a:t>
          </a:r>
        </a:p>
      </dgm:t>
    </dgm:pt>
    <dgm:pt modelId="{5A147E96-CBDB-402B-BAAB-72B1E71CA83C}" type="parTrans" cxnId="{05965DDA-D3DB-4C5E-ABB2-E196667C5F7D}">
      <dgm:prSet/>
      <dgm:spPr/>
      <dgm:t>
        <a:bodyPr/>
        <a:lstStyle/>
        <a:p>
          <a:endParaRPr lang="tr-TR"/>
        </a:p>
      </dgm:t>
    </dgm:pt>
    <dgm:pt modelId="{8F3625B1-1A91-49D1-82FC-15BCB8733FED}" type="sibTrans" cxnId="{05965DDA-D3DB-4C5E-ABB2-E196667C5F7D}">
      <dgm:prSet/>
      <dgm:spPr/>
      <dgm:t>
        <a:bodyPr/>
        <a:lstStyle/>
        <a:p>
          <a:endParaRPr lang="tr-TR"/>
        </a:p>
      </dgm:t>
    </dgm:pt>
    <dgm:pt modelId="{5790ABFE-0147-4145-AFB6-BD18CF488932}">
      <dgm:prSet phldrT="[Metin]"/>
      <dgm:spPr/>
      <dgm:t>
        <a:bodyPr/>
        <a:lstStyle/>
        <a:p>
          <a:r>
            <a:rPr lang="tr-TR" dirty="0"/>
            <a:t>3 aylık vergi kesintileri + Mart dönemi sigortalının prime esas kazanç ve hizmet bilgisi</a:t>
          </a:r>
        </a:p>
      </dgm:t>
    </dgm:pt>
    <dgm:pt modelId="{53CE7AB3-FDFE-4A05-8473-C73B6BE8894A}" type="parTrans" cxnId="{3D8B4B75-BF20-4B23-A7FE-D52F9D301667}">
      <dgm:prSet/>
      <dgm:spPr/>
      <dgm:t>
        <a:bodyPr/>
        <a:lstStyle/>
        <a:p>
          <a:endParaRPr lang="tr-TR"/>
        </a:p>
      </dgm:t>
    </dgm:pt>
    <dgm:pt modelId="{ED6E97EF-F8B4-4543-93F1-517D648E39A6}" type="sibTrans" cxnId="{3D8B4B75-BF20-4B23-A7FE-D52F9D301667}">
      <dgm:prSet/>
      <dgm:spPr/>
      <dgm:t>
        <a:bodyPr/>
        <a:lstStyle/>
        <a:p>
          <a:endParaRPr lang="tr-TR"/>
        </a:p>
      </dgm:t>
    </dgm:pt>
    <dgm:pt modelId="{EEAD43A3-9518-4B5C-AE9D-DD76D31D52E3}" type="pres">
      <dgm:prSet presAssocID="{2CCCA63D-C23D-490F-8A2C-6198DDFA34E8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612BD240-FD74-47D4-9BAE-87B04B78BAD8}" type="pres">
      <dgm:prSet presAssocID="{B2BF444D-5CDF-45A8-8F3B-E2079D81BA36}" presName="horFlow" presStyleCnt="0"/>
      <dgm:spPr/>
    </dgm:pt>
    <dgm:pt modelId="{18530426-57AE-483E-B826-85B1911E650D}" type="pres">
      <dgm:prSet presAssocID="{B2BF444D-5CDF-45A8-8F3B-E2079D81BA36}" presName="bigChev" presStyleLbl="node1" presStyleIdx="0" presStyleCnt="3"/>
      <dgm:spPr/>
    </dgm:pt>
    <dgm:pt modelId="{32A4736A-36FC-472D-A0EA-FCC7F4C08350}" type="pres">
      <dgm:prSet presAssocID="{A2719124-521B-4782-AF85-B32C2B30971A}" presName="parTrans" presStyleCnt="0"/>
      <dgm:spPr/>
    </dgm:pt>
    <dgm:pt modelId="{7ECDE3D1-4A1C-43E1-8128-F555DF94AEB4}" type="pres">
      <dgm:prSet presAssocID="{86D8CC03-C1E4-44C4-BB8A-0B4BCBF8297A}" presName="node" presStyleLbl="alignAccFollowNode1" presStyleIdx="0" presStyleCnt="6">
        <dgm:presLayoutVars>
          <dgm:bulletEnabled val="1"/>
        </dgm:presLayoutVars>
      </dgm:prSet>
      <dgm:spPr/>
    </dgm:pt>
    <dgm:pt modelId="{22FE5A9A-EFEC-4A36-9872-060FEDF8BB7F}" type="pres">
      <dgm:prSet presAssocID="{3F5FAADD-009C-4C64-83DC-CF0A279CAA82}" presName="sibTrans" presStyleCnt="0"/>
      <dgm:spPr/>
    </dgm:pt>
    <dgm:pt modelId="{1A93805B-88FE-4974-9401-7084A44CA19D}" type="pres">
      <dgm:prSet presAssocID="{7BAD0C1D-E2DA-4DDF-ABEA-97E6E269731D}" presName="node" presStyleLbl="alignAccFollowNode1" presStyleIdx="1" presStyleCnt="6">
        <dgm:presLayoutVars>
          <dgm:bulletEnabled val="1"/>
        </dgm:presLayoutVars>
      </dgm:prSet>
      <dgm:spPr/>
    </dgm:pt>
    <dgm:pt modelId="{94C31E1C-B174-4CE5-A2B8-F8C1EE4AC064}" type="pres">
      <dgm:prSet presAssocID="{B2BF444D-5CDF-45A8-8F3B-E2079D81BA36}" presName="vSp" presStyleCnt="0"/>
      <dgm:spPr/>
    </dgm:pt>
    <dgm:pt modelId="{E14C4FDA-5B32-4D07-9B25-A8FC6C21A2E3}" type="pres">
      <dgm:prSet presAssocID="{2944FFF1-9AE8-4751-8E3F-4FF9AA793A4D}" presName="horFlow" presStyleCnt="0"/>
      <dgm:spPr/>
    </dgm:pt>
    <dgm:pt modelId="{7AFBAD3C-29D9-4CD8-8F5E-8027DD9A3DA9}" type="pres">
      <dgm:prSet presAssocID="{2944FFF1-9AE8-4751-8E3F-4FF9AA793A4D}" presName="bigChev" presStyleLbl="node1" presStyleIdx="1" presStyleCnt="3"/>
      <dgm:spPr/>
    </dgm:pt>
    <dgm:pt modelId="{670AC53D-5EFF-4CB2-A3E7-BB7311BA160B}" type="pres">
      <dgm:prSet presAssocID="{47A8DAFD-EAF7-465F-8E3C-9A4AFF49165D}" presName="parTrans" presStyleCnt="0"/>
      <dgm:spPr/>
    </dgm:pt>
    <dgm:pt modelId="{000D189C-607F-4826-89D5-E12908764FED}" type="pres">
      <dgm:prSet presAssocID="{6B36D0B4-E654-4502-A7A2-9DCB52AEA74D}" presName="node" presStyleLbl="alignAccFollowNode1" presStyleIdx="2" presStyleCnt="6">
        <dgm:presLayoutVars>
          <dgm:bulletEnabled val="1"/>
        </dgm:presLayoutVars>
      </dgm:prSet>
      <dgm:spPr/>
    </dgm:pt>
    <dgm:pt modelId="{4ADD4959-8372-4709-AE53-EF19875793D2}" type="pres">
      <dgm:prSet presAssocID="{963F4F68-239E-4365-873E-32C4F6C6D13C}" presName="sibTrans" presStyleCnt="0"/>
      <dgm:spPr/>
    </dgm:pt>
    <dgm:pt modelId="{527977B7-B8AC-4910-957B-9E7CB9177CC5}" type="pres">
      <dgm:prSet presAssocID="{95696BD4-754A-4A53-ADC4-B11A8A91C489}" presName="node" presStyleLbl="alignAccFollowNode1" presStyleIdx="3" presStyleCnt="6" custLinFactNeighborX="19355" custLinFactNeighborY="-1556">
        <dgm:presLayoutVars>
          <dgm:bulletEnabled val="1"/>
        </dgm:presLayoutVars>
      </dgm:prSet>
      <dgm:spPr/>
    </dgm:pt>
    <dgm:pt modelId="{01DFE122-8B87-4CEA-B0E0-BC731B4CA0FC}" type="pres">
      <dgm:prSet presAssocID="{2944FFF1-9AE8-4751-8E3F-4FF9AA793A4D}" presName="vSp" presStyleCnt="0"/>
      <dgm:spPr/>
    </dgm:pt>
    <dgm:pt modelId="{8EE44363-C531-459B-9C29-072BDC6BB05E}" type="pres">
      <dgm:prSet presAssocID="{CECAE380-F790-46EF-8401-129411685F2E}" presName="horFlow" presStyleCnt="0"/>
      <dgm:spPr/>
    </dgm:pt>
    <dgm:pt modelId="{013FE2ED-3DDF-4859-B9DD-3BCF971076DA}" type="pres">
      <dgm:prSet presAssocID="{CECAE380-F790-46EF-8401-129411685F2E}" presName="bigChev" presStyleLbl="node1" presStyleIdx="2" presStyleCnt="3"/>
      <dgm:spPr/>
    </dgm:pt>
    <dgm:pt modelId="{F6C572F5-7265-4359-ADE1-0E170695B6EC}" type="pres">
      <dgm:prSet presAssocID="{5A147E96-CBDB-402B-BAAB-72B1E71CA83C}" presName="parTrans" presStyleCnt="0"/>
      <dgm:spPr/>
    </dgm:pt>
    <dgm:pt modelId="{A0A7FFB4-1FFF-438A-948D-1F3093B55BAF}" type="pres">
      <dgm:prSet presAssocID="{388C3D68-8676-459D-A686-97AD7165E014}" presName="node" presStyleLbl="alignAccFollowNode1" presStyleIdx="4" presStyleCnt="6">
        <dgm:presLayoutVars>
          <dgm:bulletEnabled val="1"/>
        </dgm:presLayoutVars>
      </dgm:prSet>
      <dgm:spPr/>
    </dgm:pt>
    <dgm:pt modelId="{B26DCEAA-C305-46EE-85E5-47257806F4CB}" type="pres">
      <dgm:prSet presAssocID="{8F3625B1-1A91-49D1-82FC-15BCB8733FED}" presName="sibTrans" presStyleCnt="0"/>
      <dgm:spPr/>
    </dgm:pt>
    <dgm:pt modelId="{24218B66-2BBE-482C-A2AA-449E5AF2ECA3}" type="pres">
      <dgm:prSet presAssocID="{5790ABFE-0147-4145-AFB6-BD18CF488932}" presName="node" presStyleLbl="alignAccFollowNode1" presStyleIdx="5" presStyleCnt="6">
        <dgm:presLayoutVars>
          <dgm:bulletEnabled val="1"/>
        </dgm:presLayoutVars>
      </dgm:prSet>
      <dgm:spPr/>
    </dgm:pt>
  </dgm:ptLst>
  <dgm:cxnLst>
    <dgm:cxn modelId="{6F826600-B69A-4A54-AFBD-135054851589}" srcId="{2CCCA63D-C23D-490F-8A2C-6198DDFA34E8}" destId="{2944FFF1-9AE8-4751-8E3F-4FF9AA793A4D}" srcOrd="1" destOrd="0" parTransId="{D399651F-3E90-4695-AE34-9382E0C6891C}" sibTransId="{5B47C117-4FDD-427F-AF80-114A030AD866}"/>
    <dgm:cxn modelId="{6F76D602-863D-487D-BF41-022B7AE7DD69}" type="presOf" srcId="{2944FFF1-9AE8-4751-8E3F-4FF9AA793A4D}" destId="{7AFBAD3C-29D9-4CD8-8F5E-8027DD9A3DA9}" srcOrd="0" destOrd="0" presId="urn:microsoft.com/office/officeart/2005/8/layout/lProcess3"/>
    <dgm:cxn modelId="{6E634117-6908-4F02-9900-B8217D5956B6}" srcId="{2944FFF1-9AE8-4751-8E3F-4FF9AA793A4D}" destId="{95696BD4-754A-4A53-ADC4-B11A8A91C489}" srcOrd="1" destOrd="0" parTransId="{3A139564-57BC-4256-AC6F-169CC1BB5DD9}" sibTransId="{8454A900-B266-4BAD-A408-49D95E589313}"/>
    <dgm:cxn modelId="{DDE0991C-9DBD-49F1-982C-4732409B2486}" type="presOf" srcId="{B2BF444D-5CDF-45A8-8F3B-E2079D81BA36}" destId="{18530426-57AE-483E-B826-85B1911E650D}" srcOrd="0" destOrd="0" presId="urn:microsoft.com/office/officeart/2005/8/layout/lProcess3"/>
    <dgm:cxn modelId="{70A38432-1AD3-4818-9CBE-E7F7E34F1F44}" type="presOf" srcId="{5790ABFE-0147-4145-AFB6-BD18CF488932}" destId="{24218B66-2BBE-482C-A2AA-449E5AF2ECA3}" srcOrd="0" destOrd="0" presId="urn:microsoft.com/office/officeart/2005/8/layout/lProcess3"/>
    <dgm:cxn modelId="{D128C341-1ED5-49FD-82A7-4C863CCF7228}" srcId="{B2BF444D-5CDF-45A8-8F3B-E2079D81BA36}" destId="{7BAD0C1D-E2DA-4DDF-ABEA-97E6E269731D}" srcOrd="1" destOrd="0" parTransId="{4A261211-7E52-4914-911A-F59559B53244}" sibTransId="{19785298-D093-4E53-8E93-7F59507A3C26}"/>
    <dgm:cxn modelId="{3E7A4762-FB8F-4C7F-A6BE-3BF00350030F}" srcId="{2CCCA63D-C23D-490F-8A2C-6198DDFA34E8}" destId="{B2BF444D-5CDF-45A8-8F3B-E2079D81BA36}" srcOrd="0" destOrd="0" parTransId="{BABD3A66-9CE8-400E-B7A1-72A35F8654F2}" sibTransId="{7A2DC246-9955-45F1-B846-03B68FA37BB3}"/>
    <dgm:cxn modelId="{203DA34C-49AB-4574-99E9-04D69C25C898}" srcId="{2944FFF1-9AE8-4751-8E3F-4FF9AA793A4D}" destId="{6B36D0B4-E654-4502-A7A2-9DCB52AEA74D}" srcOrd="0" destOrd="0" parTransId="{47A8DAFD-EAF7-465F-8E3C-9A4AFF49165D}" sibTransId="{963F4F68-239E-4365-873E-32C4F6C6D13C}"/>
    <dgm:cxn modelId="{3D8B4B75-BF20-4B23-A7FE-D52F9D301667}" srcId="{CECAE380-F790-46EF-8401-129411685F2E}" destId="{5790ABFE-0147-4145-AFB6-BD18CF488932}" srcOrd="1" destOrd="0" parTransId="{53CE7AB3-FDFE-4A05-8473-C73B6BE8894A}" sibTransId="{ED6E97EF-F8B4-4543-93F1-517D648E39A6}"/>
    <dgm:cxn modelId="{ABF80E57-C97D-4D29-9D57-F4CB02D59BE2}" type="presOf" srcId="{CECAE380-F790-46EF-8401-129411685F2E}" destId="{013FE2ED-3DDF-4859-B9DD-3BCF971076DA}" srcOrd="0" destOrd="0" presId="urn:microsoft.com/office/officeart/2005/8/layout/lProcess3"/>
    <dgm:cxn modelId="{338E3D87-F101-4FAE-BAB4-7B12F03022CA}" type="presOf" srcId="{388C3D68-8676-459D-A686-97AD7165E014}" destId="{A0A7FFB4-1FFF-438A-948D-1F3093B55BAF}" srcOrd="0" destOrd="0" presId="urn:microsoft.com/office/officeart/2005/8/layout/lProcess3"/>
    <dgm:cxn modelId="{874D4087-680C-4597-A358-F979A35B592D}" type="presOf" srcId="{86D8CC03-C1E4-44C4-BB8A-0B4BCBF8297A}" destId="{7ECDE3D1-4A1C-43E1-8128-F555DF94AEB4}" srcOrd="0" destOrd="0" presId="urn:microsoft.com/office/officeart/2005/8/layout/lProcess3"/>
    <dgm:cxn modelId="{C204739A-BB0F-49F4-B3FC-6DFCA2D97288}" type="presOf" srcId="{95696BD4-754A-4A53-ADC4-B11A8A91C489}" destId="{527977B7-B8AC-4910-957B-9E7CB9177CC5}" srcOrd="0" destOrd="0" presId="urn:microsoft.com/office/officeart/2005/8/layout/lProcess3"/>
    <dgm:cxn modelId="{D8142EB2-6999-4949-9EE6-E02EDD739C41}" type="presOf" srcId="{6B36D0B4-E654-4502-A7A2-9DCB52AEA74D}" destId="{000D189C-607F-4826-89D5-E12908764FED}" srcOrd="0" destOrd="0" presId="urn:microsoft.com/office/officeart/2005/8/layout/lProcess3"/>
    <dgm:cxn modelId="{28B1D1D6-FF7E-4BA8-B197-DF8EDA6C6A8E}" type="presOf" srcId="{7BAD0C1D-E2DA-4DDF-ABEA-97E6E269731D}" destId="{1A93805B-88FE-4974-9401-7084A44CA19D}" srcOrd="0" destOrd="0" presId="urn:microsoft.com/office/officeart/2005/8/layout/lProcess3"/>
    <dgm:cxn modelId="{05965DDA-D3DB-4C5E-ABB2-E196667C5F7D}" srcId="{CECAE380-F790-46EF-8401-129411685F2E}" destId="{388C3D68-8676-459D-A686-97AD7165E014}" srcOrd="0" destOrd="0" parTransId="{5A147E96-CBDB-402B-BAAB-72B1E71CA83C}" sibTransId="{8F3625B1-1A91-49D1-82FC-15BCB8733FED}"/>
    <dgm:cxn modelId="{47D145DF-7ADD-45E3-9744-830B23F743C9}" type="presOf" srcId="{2CCCA63D-C23D-490F-8A2C-6198DDFA34E8}" destId="{EEAD43A3-9518-4B5C-AE9D-DD76D31D52E3}" srcOrd="0" destOrd="0" presId="urn:microsoft.com/office/officeart/2005/8/layout/lProcess3"/>
    <dgm:cxn modelId="{F8717AF0-0BDA-4A89-9E77-D2DE00D5A3E2}" srcId="{B2BF444D-5CDF-45A8-8F3B-E2079D81BA36}" destId="{86D8CC03-C1E4-44C4-BB8A-0B4BCBF8297A}" srcOrd="0" destOrd="0" parTransId="{A2719124-521B-4782-AF85-B32C2B30971A}" sibTransId="{3F5FAADD-009C-4C64-83DC-CF0A279CAA82}"/>
    <dgm:cxn modelId="{A007EDFA-5A55-4A60-83B1-9713322C41D8}" srcId="{2CCCA63D-C23D-490F-8A2C-6198DDFA34E8}" destId="{CECAE380-F790-46EF-8401-129411685F2E}" srcOrd="2" destOrd="0" parTransId="{6323B307-471B-4B84-A916-AA49131FBC7C}" sibTransId="{4905CB0E-0259-4689-B4DF-CC90673C4408}"/>
    <dgm:cxn modelId="{1EF47563-FC6F-4739-986D-4FA1BE590688}" type="presParOf" srcId="{EEAD43A3-9518-4B5C-AE9D-DD76D31D52E3}" destId="{612BD240-FD74-47D4-9BAE-87B04B78BAD8}" srcOrd="0" destOrd="0" presId="urn:microsoft.com/office/officeart/2005/8/layout/lProcess3"/>
    <dgm:cxn modelId="{FE8CF213-8CBC-447D-B71A-D3F80DAB484F}" type="presParOf" srcId="{612BD240-FD74-47D4-9BAE-87B04B78BAD8}" destId="{18530426-57AE-483E-B826-85B1911E650D}" srcOrd="0" destOrd="0" presId="urn:microsoft.com/office/officeart/2005/8/layout/lProcess3"/>
    <dgm:cxn modelId="{1F2AE526-F266-4CE5-A0B0-24B80C82578E}" type="presParOf" srcId="{612BD240-FD74-47D4-9BAE-87B04B78BAD8}" destId="{32A4736A-36FC-472D-A0EA-FCC7F4C08350}" srcOrd="1" destOrd="0" presId="urn:microsoft.com/office/officeart/2005/8/layout/lProcess3"/>
    <dgm:cxn modelId="{E83AF1B9-DA2F-4B72-A423-2F0456D21D30}" type="presParOf" srcId="{612BD240-FD74-47D4-9BAE-87B04B78BAD8}" destId="{7ECDE3D1-4A1C-43E1-8128-F555DF94AEB4}" srcOrd="2" destOrd="0" presId="urn:microsoft.com/office/officeart/2005/8/layout/lProcess3"/>
    <dgm:cxn modelId="{82376E4B-943D-4D97-853B-2763BDFE9631}" type="presParOf" srcId="{612BD240-FD74-47D4-9BAE-87B04B78BAD8}" destId="{22FE5A9A-EFEC-4A36-9872-060FEDF8BB7F}" srcOrd="3" destOrd="0" presId="urn:microsoft.com/office/officeart/2005/8/layout/lProcess3"/>
    <dgm:cxn modelId="{D1F93A56-0BF4-4BD6-B879-F381E4AF84B0}" type="presParOf" srcId="{612BD240-FD74-47D4-9BAE-87B04B78BAD8}" destId="{1A93805B-88FE-4974-9401-7084A44CA19D}" srcOrd="4" destOrd="0" presId="urn:microsoft.com/office/officeart/2005/8/layout/lProcess3"/>
    <dgm:cxn modelId="{69383828-29A7-44A5-98AB-C6BA5E2E08B9}" type="presParOf" srcId="{EEAD43A3-9518-4B5C-AE9D-DD76D31D52E3}" destId="{94C31E1C-B174-4CE5-A2B8-F8C1EE4AC064}" srcOrd="1" destOrd="0" presId="urn:microsoft.com/office/officeart/2005/8/layout/lProcess3"/>
    <dgm:cxn modelId="{2B4B82B3-26A8-4F23-987E-87CB681E93B2}" type="presParOf" srcId="{EEAD43A3-9518-4B5C-AE9D-DD76D31D52E3}" destId="{E14C4FDA-5B32-4D07-9B25-A8FC6C21A2E3}" srcOrd="2" destOrd="0" presId="urn:microsoft.com/office/officeart/2005/8/layout/lProcess3"/>
    <dgm:cxn modelId="{FFC48B4D-93EB-4BBD-8373-C318F0A78B52}" type="presParOf" srcId="{E14C4FDA-5B32-4D07-9B25-A8FC6C21A2E3}" destId="{7AFBAD3C-29D9-4CD8-8F5E-8027DD9A3DA9}" srcOrd="0" destOrd="0" presId="urn:microsoft.com/office/officeart/2005/8/layout/lProcess3"/>
    <dgm:cxn modelId="{0C286D55-4061-4B74-BE5D-C6CE1210F0F7}" type="presParOf" srcId="{E14C4FDA-5B32-4D07-9B25-A8FC6C21A2E3}" destId="{670AC53D-5EFF-4CB2-A3E7-BB7311BA160B}" srcOrd="1" destOrd="0" presId="urn:microsoft.com/office/officeart/2005/8/layout/lProcess3"/>
    <dgm:cxn modelId="{B4F78580-86D8-4BCC-9455-71D69C3FC598}" type="presParOf" srcId="{E14C4FDA-5B32-4D07-9B25-A8FC6C21A2E3}" destId="{000D189C-607F-4826-89D5-E12908764FED}" srcOrd="2" destOrd="0" presId="urn:microsoft.com/office/officeart/2005/8/layout/lProcess3"/>
    <dgm:cxn modelId="{B4353A52-57EF-4966-B4BB-4E8B63A4C068}" type="presParOf" srcId="{E14C4FDA-5B32-4D07-9B25-A8FC6C21A2E3}" destId="{4ADD4959-8372-4709-AE53-EF19875793D2}" srcOrd="3" destOrd="0" presId="urn:microsoft.com/office/officeart/2005/8/layout/lProcess3"/>
    <dgm:cxn modelId="{51DD42FB-1E13-4112-A07E-02D68D92B3EF}" type="presParOf" srcId="{E14C4FDA-5B32-4D07-9B25-A8FC6C21A2E3}" destId="{527977B7-B8AC-4910-957B-9E7CB9177CC5}" srcOrd="4" destOrd="0" presId="urn:microsoft.com/office/officeart/2005/8/layout/lProcess3"/>
    <dgm:cxn modelId="{537A4A53-3611-4D5E-86A8-7DF8AEF84712}" type="presParOf" srcId="{EEAD43A3-9518-4B5C-AE9D-DD76D31D52E3}" destId="{01DFE122-8B87-4CEA-B0E0-BC731B4CA0FC}" srcOrd="3" destOrd="0" presId="urn:microsoft.com/office/officeart/2005/8/layout/lProcess3"/>
    <dgm:cxn modelId="{DDD5401F-7BFF-45F9-93B2-AAD0A918F0F7}" type="presParOf" srcId="{EEAD43A3-9518-4B5C-AE9D-DD76D31D52E3}" destId="{8EE44363-C531-459B-9C29-072BDC6BB05E}" srcOrd="4" destOrd="0" presId="urn:microsoft.com/office/officeart/2005/8/layout/lProcess3"/>
    <dgm:cxn modelId="{DC53FD62-11F8-4823-A08E-2F06C945AF47}" type="presParOf" srcId="{8EE44363-C531-459B-9C29-072BDC6BB05E}" destId="{013FE2ED-3DDF-4859-B9DD-3BCF971076DA}" srcOrd="0" destOrd="0" presId="urn:microsoft.com/office/officeart/2005/8/layout/lProcess3"/>
    <dgm:cxn modelId="{FC87C57C-785E-42AC-9422-2C386A642B91}" type="presParOf" srcId="{8EE44363-C531-459B-9C29-072BDC6BB05E}" destId="{F6C572F5-7265-4359-ADE1-0E170695B6EC}" srcOrd="1" destOrd="0" presId="urn:microsoft.com/office/officeart/2005/8/layout/lProcess3"/>
    <dgm:cxn modelId="{A2548DA3-AF33-4866-8F5F-DA6C1B0B484E}" type="presParOf" srcId="{8EE44363-C531-459B-9C29-072BDC6BB05E}" destId="{A0A7FFB4-1FFF-438A-948D-1F3093B55BAF}" srcOrd="2" destOrd="0" presId="urn:microsoft.com/office/officeart/2005/8/layout/lProcess3"/>
    <dgm:cxn modelId="{4E259F1D-0146-4CFA-B0AA-E64BC8B45FF3}" type="presParOf" srcId="{8EE44363-C531-459B-9C29-072BDC6BB05E}" destId="{B26DCEAA-C305-46EE-85E5-47257806F4CB}" srcOrd="3" destOrd="0" presId="urn:microsoft.com/office/officeart/2005/8/layout/lProcess3"/>
    <dgm:cxn modelId="{87E9B387-A971-436F-B4A6-931F5C08B91F}" type="presParOf" srcId="{8EE44363-C531-459B-9C29-072BDC6BB05E}" destId="{24218B66-2BBE-482C-A2AA-449E5AF2ECA3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165EE7-0713-448E-BB99-93820CFF34CC}" type="doc">
      <dgm:prSet loTypeId="urn:microsoft.com/office/officeart/2005/8/layout/process1" loCatId="process" qsTypeId="urn:microsoft.com/office/officeart/2005/8/quickstyle/simple1" qsCatId="simple" csTypeId="urn:microsoft.com/office/officeart/2005/8/colors/accent6_2" csCatId="accent6" phldr="1"/>
      <dgm:spPr/>
    </dgm:pt>
    <dgm:pt modelId="{1D874230-B0BD-4565-9D81-8BDEE7408A1D}">
      <dgm:prSet phldrT="[Metin]"/>
      <dgm:spPr/>
      <dgm:t>
        <a:bodyPr/>
        <a:lstStyle/>
        <a:p>
          <a:r>
            <a:rPr lang="tr-TR" dirty="0"/>
            <a:t>DÖNEM</a:t>
          </a:r>
        </a:p>
      </dgm:t>
    </dgm:pt>
    <dgm:pt modelId="{6C658814-EF92-4502-85E7-48A47A0CB576}" type="parTrans" cxnId="{F6E6854C-7331-4FB2-B359-B7E6CF0FAA3E}">
      <dgm:prSet/>
      <dgm:spPr/>
      <dgm:t>
        <a:bodyPr/>
        <a:lstStyle/>
        <a:p>
          <a:endParaRPr lang="tr-TR"/>
        </a:p>
      </dgm:t>
    </dgm:pt>
    <dgm:pt modelId="{7BB77519-72E3-41FB-8466-FFBA86322C9F}" type="sibTrans" cxnId="{F6E6854C-7331-4FB2-B359-B7E6CF0FAA3E}">
      <dgm:prSet/>
      <dgm:spPr>
        <a:noFill/>
      </dgm:spPr>
      <dgm:t>
        <a:bodyPr/>
        <a:lstStyle/>
        <a:p>
          <a:endParaRPr lang="tr-TR"/>
        </a:p>
      </dgm:t>
    </dgm:pt>
    <dgm:pt modelId="{4E3E1163-AF90-4E39-9F59-6C772B3C59D9}">
      <dgm:prSet phldrT="[Metin]"/>
      <dgm:spPr/>
      <dgm:t>
        <a:bodyPr/>
        <a:lstStyle/>
        <a:p>
          <a:r>
            <a:rPr lang="tr-TR" dirty="0"/>
            <a:t>BEYAN ZAMANI</a:t>
          </a:r>
        </a:p>
      </dgm:t>
    </dgm:pt>
    <dgm:pt modelId="{B60B75E0-1774-4411-A308-358BE8CB9815}" type="parTrans" cxnId="{BAA087F3-D4A3-4C5E-9E89-57D1E7591D07}">
      <dgm:prSet/>
      <dgm:spPr/>
      <dgm:t>
        <a:bodyPr/>
        <a:lstStyle/>
        <a:p>
          <a:endParaRPr lang="tr-TR"/>
        </a:p>
      </dgm:t>
    </dgm:pt>
    <dgm:pt modelId="{76C7E73B-D9EE-4484-9F71-57293E62664B}" type="sibTrans" cxnId="{BAA087F3-D4A3-4C5E-9E89-57D1E7591D07}">
      <dgm:prSet/>
      <dgm:spPr>
        <a:noFill/>
        <a:effectLst>
          <a:outerShdw blurRad="50800" dist="50800" dir="5400000" algn="ctr" rotWithShape="0">
            <a:schemeClr val="bg1"/>
          </a:outerShdw>
        </a:effectLst>
      </dgm:spPr>
      <dgm:t>
        <a:bodyPr/>
        <a:lstStyle/>
        <a:p>
          <a:endParaRPr lang="tr-TR"/>
        </a:p>
      </dgm:t>
    </dgm:pt>
    <dgm:pt modelId="{685045E0-79D1-4E2F-823B-788EC80083EA}">
      <dgm:prSet phldrT="[Metin]"/>
      <dgm:spPr/>
      <dgm:t>
        <a:bodyPr/>
        <a:lstStyle/>
        <a:p>
          <a:r>
            <a:rPr lang="tr-TR" dirty="0"/>
            <a:t>BEYANNAME İÇERİĞİ</a:t>
          </a:r>
        </a:p>
      </dgm:t>
    </dgm:pt>
    <dgm:pt modelId="{CBAA9E3E-43B0-4715-BF98-A3E1B2B8F3A4}" type="parTrans" cxnId="{640B3C28-0D39-4FCE-9591-EA767B8817AB}">
      <dgm:prSet/>
      <dgm:spPr/>
      <dgm:t>
        <a:bodyPr/>
        <a:lstStyle/>
        <a:p>
          <a:endParaRPr lang="tr-TR"/>
        </a:p>
      </dgm:t>
    </dgm:pt>
    <dgm:pt modelId="{EF1CA1D8-5D20-4397-A969-75D41186A644}" type="sibTrans" cxnId="{640B3C28-0D39-4FCE-9591-EA767B8817AB}">
      <dgm:prSet/>
      <dgm:spPr/>
      <dgm:t>
        <a:bodyPr/>
        <a:lstStyle/>
        <a:p>
          <a:endParaRPr lang="tr-TR"/>
        </a:p>
      </dgm:t>
    </dgm:pt>
    <dgm:pt modelId="{5DA580FF-8FE0-43BA-9D6C-AD2BA985D052}" type="pres">
      <dgm:prSet presAssocID="{21165EE7-0713-448E-BB99-93820CFF34CC}" presName="Name0" presStyleCnt="0">
        <dgm:presLayoutVars>
          <dgm:dir/>
          <dgm:resizeHandles val="exact"/>
        </dgm:presLayoutVars>
      </dgm:prSet>
      <dgm:spPr/>
    </dgm:pt>
    <dgm:pt modelId="{C1373579-2D81-4E55-B30F-58F86F5DD9E2}" type="pres">
      <dgm:prSet presAssocID="{1D874230-B0BD-4565-9D81-8BDEE7408A1D}" presName="node" presStyleLbl="node1" presStyleIdx="0" presStyleCnt="3" custLinFactNeighborX="69054" custLinFactNeighborY="-1128">
        <dgm:presLayoutVars>
          <dgm:bulletEnabled val="1"/>
        </dgm:presLayoutVars>
      </dgm:prSet>
      <dgm:spPr/>
    </dgm:pt>
    <dgm:pt modelId="{0DC074A1-2977-4ACE-B448-1A166402C15B}" type="pres">
      <dgm:prSet presAssocID="{7BB77519-72E3-41FB-8466-FFBA86322C9F}" presName="sibTrans" presStyleLbl="sibTrans2D1" presStyleIdx="0" presStyleCnt="2" custLinFactNeighborX="6738" custLinFactNeighborY="14167"/>
      <dgm:spPr/>
    </dgm:pt>
    <dgm:pt modelId="{8CA7F6D0-A52B-43C8-ACDD-F8A2F2C297B2}" type="pres">
      <dgm:prSet presAssocID="{7BB77519-72E3-41FB-8466-FFBA86322C9F}" presName="connectorText" presStyleLbl="sibTrans2D1" presStyleIdx="0" presStyleCnt="2"/>
      <dgm:spPr/>
    </dgm:pt>
    <dgm:pt modelId="{90CAA25F-95CC-41B4-9CC0-56A5A59C8395}" type="pres">
      <dgm:prSet presAssocID="{4E3E1163-AF90-4E39-9F59-6C772B3C59D9}" presName="node" presStyleLbl="node1" presStyleIdx="1" presStyleCnt="3" custLinFactNeighborX="25034" custLinFactNeighborY="717">
        <dgm:presLayoutVars>
          <dgm:bulletEnabled val="1"/>
        </dgm:presLayoutVars>
      </dgm:prSet>
      <dgm:spPr/>
    </dgm:pt>
    <dgm:pt modelId="{B98CABE1-DB01-449E-8B13-F1A3EB90DFFC}" type="pres">
      <dgm:prSet presAssocID="{76C7E73B-D9EE-4484-9F71-57293E62664B}" presName="sibTrans" presStyleLbl="sibTrans2D1" presStyleIdx="1" presStyleCnt="2"/>
      <dgm:spPr/>
    </dgm:pt>
    <dgm:pt modelId="{CBB4C5D1-EC9F-412E-BE4A-37E53F21802E}" type="pres">
      <dgm:prSet presAssocID="{76C7E73B-D9EE-4484-9F71-57293E62664B}" presName="connectorText" presStyleLbl="sibTrans2D1" presStyleIdx="1" presStyleCnt="2"/>
      <dgm:spPr/>
    </dgm:pt>
    <dgm:pt modelId="{AF28002E-DDF8-4CA2-AAAB-8FD48364449F}" type="pres">
      <dgm:prSet presAssocID="{685045E0-79D1-4E2F-823B-788EC80083EA}" presName="node" presStyleLbl="node1" presStyleIdx="2" presStyleCnt="3" custLinFactNeighborX="-21070" custLinFactNeighborY="3079">
        <dgm:presLayoutVars>
          <dgm:bulletEnabled val="1"/>
        </dgm:presLayoutVars>
      </dgm:prSet>
      <dgm:spPr/>
    </dgm:pt>
  </dgm:ptLst>
  <dgm:cxnLst>
    <dgm:cxn modelId="{DD3FD102-D8CF-457B-9C1A-0EB226623F4A}" type="presOf" srcId="{685045E0-79D1-4E2F-823B-788EC80083EA}" destId="{AF28002E-DDF8-4CA2-AAAB-8FD48364449F}" srcOrd="0" destOrd="0" presId="urn:microsoft.com/office/officeart/2005/8/layout/process1"/>
    <dgm:cxn modelId="{640B3C28-0D39-4FCE-9591-EA767B8817AB}" srcId="{21165EE7-0713-448E-BB99-93820CFF34CC}" destId="{685045E0-79D1-4E2F-823B-788EC80083EA}" srcOrd="2" destOrd="0" parTransId="{CBAA9E3E-43B0-4715-BF98-A3E1B2B8F3A4}" sibTransId="{EF1CA1D8-5D20-4397-A969-75D41186A644}"/>
    <dgm:cxn modelId="{FB204F2C-317C-4670-9102-5C3809E9CB02}" type="presOf" srcId="{4E3E1163-AF90-4E39-9F59-6C772B3C59D9}" destId="{90CAA25F-95CC-41B4-9CC0-56A5A59C8395}" srcOrd="0" destOrd="0" presId="urn:microsoft.com/office/officeart/2005/8/layout/process1"/>
    <dgm:cxn modelId="{995D1E36-1F10-4D99-8869-9EDDD3CE2EFB}" type="presOf" srcId="{21165EE7-0713-448E-BB99-93820CFF34CC}" destId="{5DA580FF-8FE0-43BA-9D6C-AD2BA985D052}" srcOrd="0" destOrd="0" presId="urn:microsoft.com/office/officeart/2005/8/layout/process1"/>
    <dgm:cxn modelId="{F6E6854C-7331-4FB2-B359-B7E6CF0FAA3E}" srcId="{21165EE7-0713-448E-BB99-93820CFF34CC}" destId="{1D874230-B0BD-4565-9D81-8BDEE7408A1D}" srcOrd="0" destOrd="0" parTransId="{6C658814-EF92-4502-85E7-48A47A0CB576}" sibTransId="{7BB77519-72E3-41FB-8466-FFBA86322C9F}"/>
    <dgm:cxn modelId="{B490EC9F-6BF6-46EF-9C45-A33B95795002}" type="presOf" srcId="{7BB77519-72E3-41FB-8466-FFBA86322C9F}" destId="{0DC074A1-2977-4ACE-B448-1A166402C15B}" srcOrd="0" destOrd="0" presId="urn:microsoft.com/office/officeart/2005/8/layout/process1"/>
    <dgm:cxn modelId="{FC174CA6-C56A-4D82-9F13-9D0A9AF4F075}" type="presOf" srcId="{1D874230-B0BD-4565-9D81-8BDEE7408A1D}" destId="{C1373579-2D81-4E55-B30F-58F86F5DD9E2}" srcOrd="0" destOrd="0" presId="urn:microsoft.com/office/officeart/2005/8/layout/process1"/>
    <dgm:cxn modelId="{F579B7AC-3CAF-40D3-9876-DCB86C8AAD29}" type="presOf" srcId="{76C7E73B-D9EE-4484-9F71-57293E62664B}" destId="{CBB4C5D1-EC9F-412E-BE4A-37E53F21802E}" srcOrd="1" destOrd="0" presId="urn:microsoft.com/office/officeart/2005/8/layout/process1"/>
    <dgm:cxn modelId="{25BC17DE-9099-4232-A250-80FEE940ADEC}" type="presOf" srcId="{76C7E73B-D9EE-4484-9F71-57293E62664B}" destId="{B98CABE1-DB01-449E-8B13-F1A3EB90DFFC}" srcOrd="0" destOrd="0" presId="urn:microsoft.com/office/officeart/2005/8/layout/process1"/>
    <dgm:cxn modelId="{3BB405E3-D6EE-4581-9242-1E4BFE044433}" type="presOf" srcId="{7BB77519-72E3-41FB-8466-FFBA86322C9F}" destId="{8CA7F6D0-A52B-43C8-ACDD-F8A2F2C297B2}" srcOrd="1" destOrd="0" presId="urn:microsoft.com/office/officeart/2005/8/layout/process1"/>
    <dgm:cxn modelId="{BAA087F3-D4A3-4C5E-9E89-57D1E7591D07}" srcId="{21165EE7-0713-448E-BB99-93820CFF34CC}" destId="{4E3E1163-AF90-4E39-9F59-6C772B3C59D9}" srcOrd="1" destOrd="0" parTransId="{B60B75E0-1774-4411-A308-358BE8CB9815}" sibTransId="{76C7E73B-D9EE-4484-9F71-57293E62664B}"/>
    <dgm:cxn modelId="{AC599E73-8AF2-49CE-AC1E-B9531DEFC899}" type="presParOf" srcId="{5DA580FF-8FE0-43BA-9D6C-AD2BA985D052}" destId="{C1373579-2D81-4E55-B30F-58F86F5DD9E2}" srcOrd="0" destOrd="0" presId="urn:microsoft.com/office/officeart/2005/8/layout/process1"/>
    <dgm:cxn modelId="{75938899-3C3B-49D3-B4A8-3BA950D50423}" type="presParOf" srcId="{5DA580FF-8FE0-43BA-9D6C-AD2BA985D052}" destId="{0DC074A1-2977-4ACE-B448-1A166402C15B}" srcOrd="1" destOrd="0" presId="urn:microsoft.com/office/officeart/2005/8/layout/process1"/>
    <dgm:cxn modelId="{8398591B-AECC-4023-881C-DB5150271B8E}" type="presParOf" srcId="{0DC074A1-2977-4ACE-B448-1A166402C15B}" destId="{8CA7F6D0-A52B-43C8-ACDD-F8A2F2C297B2}" srcOrd="0" destOrd="0" presId="urn:microsoft.com/office/officeart/2005/8/layout/process1"/>
    <dgm:cxn modelId="{4D57F31D-EEEF-4AD5-B1B3-B4292137FD6B}" type="presParOf" srcId="{5DA580FF-8FE0-43BA-9D6C-AD2BA985D052}" destId="{90CAA25F-95CC-41B4-9CC0-56A5A59C8395}" srcOrd="2" destOrd="0" presId="urn:microsoft.com/office/officeart/2005/8/layout/process1"/>
    <dgm:cxn modelId="{98C455CB-CE25-4EC6-A922-DBDA6F0300E0}" type="presParOf" srcId="{5DA580FF-8FE0-43BA-9D6C-AD2BA985D052}" destId="{B98CABE1-DB01-449E-8B13-F1A3EB90DFFC}" srcOrd="3" destOrd="0" presId="urn:microsoft.com/office/officeart/2005/8/layout/process1"/>
    <dgm:cxn modelId="{66EC311B-7534-4155-9DC0-EA3CA818A0F0}" type="presParOf" srcId="{B98CABE1-DB01-449E-8B13-F1A3EB90DFFC}" destId="{CBB4C5D1-EC9F-412E-BE4A-37E53F21802E}" srcOrd="0" destOrd="0" presId="urn:microsoft.com/office/officeart/2005/8/layout/process1"/>
    <dgm:cxn modelId="{CB59DA06-4AC2-406C-B4DA-C3CC4DF98ACD}" type="presParOf" srcId="{5DA580FF-8FE0-43BA-9D6C-AD2BA985D052}" destId="{AF28002E-DDF8-4CA2-AAAB-8FD48364449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30426-57AE-483E-B826-85B1911E650D}">
      <dsp:nvSpPr>
        <dsp:cNvPr id="0" name=""/>
        <dsp:cNvSpPr/>
      </dsp:nvSpPr>
      <dsp:spPr>
        <a:xfrm>
          <a:off x="433539" y="826"/>
          <a:ext cx="3428999" cy="13715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000" kern="1200" dirty="0"/>
            <a:t>Ocak Dönemi</a:t>
          </a:r>
        </a:p>
      </dsp:txBody>
      <dsp:txXfrm>
        <a:off x="1119339" y="826"/>
        <a:ext cx="2057400" cy="1371599"/>
      </dsp:txXfrm>
    </dsp:sp>
    <dsp:sp modelId="{7ECDE3D1-4A1C-43E1-8128-F555DF94AEB4}">
      <dsp:nvSpPr>
        <dsp:cNvPr id="0" name=""/>
        <dsp:cNvSpPr/>
      </dsp:nvSpPr>
      <dsp:spPr>
        <a:xfrm>
          <a:off x="3416769" y="117411"/>
          <a:ext cx="2846070" cy="1138428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26 Şubat</a:t>
          </a:r>
        </a:p>
      </dsp:txBody>
      <dsp:txXfrm>
        <a:off x="3985983" y="117411"/>
        <a:ext cx="1707642" cy="1138428"/>
      </dsp:txXfrm>
    </dsp:sp>
    <dsp:sp modelId="{1A93805B-88FE-4974-9401-7084A44CA19D}">
      <dsp:nvSpPr>
        <dsp:cNvPr id="0" name=""/>
        <dsp:cNvSpPr/>
      </dsp:nvSpPr>
      <dsp:spPr>
        <a:xfrm>
          <a:off x="5864390" y="117411"/>
          <a:ext cx="2846070" cy="1138428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Sadece  Ocak dönemi sigortalının prime esas kazanç ve hizmet bilgisi</a:t>
          </a:r>
        </a:p>
      </dsp:txBody>
      <dsp:txXfrm>
        <a:off x="6433604" y="117411"/>
        <a:ext cx="1707642" cy="1138428"/>
      </dsp:txXfrm>
    </dsp:sp>
    <dsp:sp modelId="{7AFBAD3C-29D9-4CD8-8F5E-8027DD9A3DA9}">
      <dsp:nvSpPr>
        <dsp:cNvPr id="0" name=""/>
        <dsp:cNvSpPr/>
      </dsp:nvSpPr>
      <dsp:spPr>
        <a:xfrm>
          <a:off x="433539" y="1564449"/>
          <a:ext cx="3428999" cy="13715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000" kern="1200" dirty="0"/>
            <a:t>Şubat Dönemi</a:t>
          </a:r>
        </a:p>
      </dsp:txBody>
      <dsp:txXfrm>
        <a:off x="1119339" y="1564449"/>
        <a:ext cx="2057400" cy="1371599"/>
      </dsp:txXfrm>
    </dsp:sp>
    <dsp:sp modelId="{000D189C-607F-4826-89D5-E12908764FED}">
      <dsp:nvSpPr>
        <dsp:cNvPr id="0" name=""/>
        <dsp:cNvSpPr/>
      </dsp:nvSpPr>
      <dsp:spPr>
        <a:xfrm>
          <a:off x="3416769" y="1681035"/>
          <a:ext cx="2846070" cy="1138428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26 Mart</a:t>
          </a:r>
        </a:p>
      </dsp:txBody>
      <dsp:txXfrm>
        <a:off x="3985983" y="1681035"/>
        <a:ext cx="1707642" cy="1138428"/>
      </dsp:txXfrm>
    </dsp:sp>
    <dsp:sp modelId="{527977B7-B8AC-4910-957B-9E7CB9177CC5}">
      <dsp:nvSpPr>
        <dsp:cNvPr id="0" name=""/>
        <dsp:cNvSpPr/>
      </dsp:nvSpPr>
      <dsp:spPr>
        <a:xfrm>
          <a:off x="5941510" y="1663322"/>
          <a:ext cx="2846070" cy="1138428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Sadece Şubat dönemi sigortalının prime esas kazanç ve hizmet bilgisi</a:t>
          </a:r>
        </a:p>
      </dsp:txBody>
      <dsp:txXfrm>
        <a:off x="6510724" y="1663322"/>
        <a:ext cx="1707642" cy="1138428"/>
      </dsp:txXfrm>
    </dsp:sp>
    <dsp:sp modelId="{013FE2ED-3DDF-4859-B9DD-3BCF971076DA}">
      <dsp:nvSpPr>
        <dsp:cNvPr id="0" name=""/>
        <dsp:cNvSpPr/>
      </dsp:nvSpPr>
      <dsp:spPr>
        <a:xfrm>
          <a:off x="433539" y="3128074"/>
          <a:ext cx="3428999" cy="13715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000" kern="1200" dirty="0"/>
            <a:t>Mart Dönemi</a:t>
          </a:r>
        </a:p>
      </dsp:txBody>
      <dsp:txXfrm>
        <a:off x="1119339" y="3128074"/>
        <a:ext cx="2057400" cy="1371599"/>
      </dsp:txXfrm>
    </dsp:sp>
    <dsp:sp modelId="{A0A7FFB4-1FFF-438A-948D-1F3093B55BAF}">
      <dsp:nvSpPr>
        <dsp:cNvPr id="0" name=""/>
        <dsp:cNvSpPr/>
      </dsp:nvSpPr>
      <dsp:spPr>
        <a:xfrm>
          <a:off x="3416769" y="3244659"/>
          <a:ext cx="2846070" cy="1138428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26 Nisan</a:t>
          </a:r>
        </a:p>
      </dsp:txBody>
      <dsp:txXfrm>
        <a:off x="3985983" y="3244659"/>
        <a:ext cx="1707642" cy="1138428"/>
      </dsp:txXfrm>
    </dsp:sp>
    <dsp:sp modelId="{24218B66-2BBE-482C-A2AA-449E5AF2ECA3}">
      <dsp:nvSpPr>
        <dsp:cNvPr id="0" name=""/>
        <dsp:cNvSpPr/>
      </dsp:nvSpPr>
      <dsp:spPr>
        <a:xfrm>
          <a:off x="5864390" y="3244659"/>
          <a:ext cx="2846070" cy="1138428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3 aylık vergi kesintileri + Mart dönemi sigortalının prime esas kazanç ve hizmet bilgisi</a:t>
          </a:r>
        </a:p>
      </dsp:txBody>
      <dsp:txXfrm>
        <a:off x="6433604" y="3244659"/>
        <a:ext cx="1707642" cy="1138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73579-2D81-4E55-B30F-58F86F5DD9E2}">
      <dsp:nvSpPr>
        <dsp:cNvPr id="0" name=""/>
        <dsp:cNvSpPr/>
      </dsp:nvSpPr>
      <dsp:spPr>
        <a:xfrm>
          <a:off x="629300" y="0"/>
          <a:ext cx="2251023" cy="84355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/>
            <a:t>DÖNEM</a:t>
          </a:r>
        </a:p>
      </dsp:txBody>
      <dsp:txXfrm>
        <a:off x="654007" y="24707"/>
        <a:ext cx="2201609" cy="794144"/>
      </dsp:txXfrm>
    </dsp:sp>
    <dsp:sp modelId="{0DC074A1-2977-4ACE-B448-1A166402C15B}">
      <dsp:nvSpPr>
        <dsp:cNvPr id="0" name=""/>
        <dsp:cNvSpPr/>
      </dsp:nvSpPr>
      <dsp:spPr>
        <a:xfrm>
          <a:off x="3024336" y="221739"/>
          <a:ext cx="267146" cy="558253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700" kern="1200"/>
        </a:p>
      </dsp:txBody>
      <dsp:txXfrm>
        <a:off x="3024336" y="333390"/>
        <a:ext cx="187002" cy="334951"/>
      </dsp:txXfrm>
    </dsp:sp>
    <dsp:sp modelId="{90CAA25F-95CC-41B4-9CC0-56A5A59C8395}">
      <dsp:nvSpPr>
        <dsp:cNvPr id="0" name=""/>
        <dsp:cNvSpPr/>
      </dsp:nvSpPr>
      <dsp:spPr>
        <a:xfrm>
          <a:off x="3384372" y="0"/>
          <a:ext cx="2251023" cy="84355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/>
            <a:t>BEYAN ZAMANI</a:t>
          </a:r>
        </a:p>
      </dsp:txBody>
      <dsp:txXfrm>
        <a:off x="3409079" y="24707"/>
        <a:ext cx="2201609" cy="794144"/>
      </dsp:txXfrm>
    </dsp:sp>
    <dsp:sp modelId="{B98CABE1-DB01-449E-8B13-F1A3EB90DFFC}">
      <dsp:nvSpPr>
        <dsp:cNvPr id="0" name=""/>
        <dsp:cNvSpPr/>
      </dsp:nvSpPr>
      <dsp:spPr>
        <a:xfrm>
          <a:off x="5756717" y="142652"/>
          <a:ext cx="257200" cy="558253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50800" dist="50800" dir="5400000" algn="ctr" rotWithShape="0">
            <a:schemeClr val="bg1"/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700" kern="1200"/>
        </a:p>
      </dsp:txBody>
      <dsp:txXfrm>
        <a:off x="5756717" y="254303"/>
        <a:ext cx="180040" cy="334951"/>
      </dsp:txXfrm>
    </dsp:sp>
    <dsp:sp modelId="{AF28002E-DDF8-4CA2-AAAB-8FD48364449F}">
      <dsp:nvSpPr>
        <dsp:cNvPr id="0" name=""/>
        <dsp:cNvSpPr/>
      </dsp:nvSpPr>
      <dsp:spPr>
        <a:xfrm>
          <a:off x="6120680" y="0"/>
          <a:ext cx="2251023" cy="84355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/>
            <a:t>BEYANNAME İÇERİĞİ</a:t>
          </a:r>
        </a:p>
      </dsp:txBody>
      <dsp:txXfrm>
        <a:off x="6145387" y="24707"/>
        <a:ext cx="2201609" cy="794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92554" y="666953"/>
            <a:ext cx="5358891" cy="1032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1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R="19685" algn="r">
              <a:lnSpc>
                <a:spcPct val="100000"/>
              </a:lnSpc>
            </a:pPr>
            <a:r>
              <a:rPr spc="-5" dirty="0"/>
              <a:t>15 Aralık</a:t>
            </a:r>
            <a:r>
              <a:rPr spc="-95" dirty="0"/>
              <a:t> </a:t>
            </a:r>
            <a:r>
              <a:rPr spc="-10" dirty="0"/>
              <a:t>2016</a:t>
            </a:r>
          </a:p>
          <a:p>
            <a:pPr marR="17780" algn="r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1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R="19685" algn="r">
              <a:lnSpc>
                <a:spcPct val="100000"/>
              </a:lnSpc>
            </a:pPr>
            <a:r>
              <a:rPr spc="-5" dirty="0"/>
              <a:t>15 Aralık</a:t>
            </a:r>
            <a:r>
              <a:rPr spc="-95" dirty="0"/>
              <a:t> </a:t>
            </a:r>
            <a:r>
              <a:rPr spc="-10" dirty="0"/>
              <a:t>2016</a:t>
            </a:r>
          </a:p>
          <a:p>
            <a:pPr marR="17780" algn="r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1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0700" y="2153538"/>
            <a:ext cx="3990340" cy="4103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88789" y="1921611"/>
            <a:ext cx="3704590" cy="4064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R="19685" algn="r">
              <a:lnSpc>
                <a:spcPct val="100000"/>
              </a:lnSpc>
            </a:pPr>
            <a:r>
              <a:rPr spc="-5" dirty="0"/>
              <a:t>15 Aralık</a:t>
            </a:r>
            <a:r>
              <a:rPr spc="-95" dirty="0"/>
              <a:t> </a:t>
            </a:r>
            <a:r>
              <a:rPr spc="-10" dirty="0"/>
              <a:t>2016</a:t>
            </a:r>
          </a:p>
          <a:p>
            <a:pPr marR="17780" algn="r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1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R="19685" algn="r">
              <a:lnSpc>
                <a:spcPct val="100000"/>
              </a:lnSpc>
            </a:pPr>
            <a:r>
              <a:rPr spc="-5" dirty="0"/>
              <a:t>15 Aralık</a:t>
            </a:r>
            <a:r>
              <a:rPr spc="-95" dirty="0"/>
              <a:t> </a:t>
            </a:r>
            <a:r>
              <a:rPr spc="-10" dirty="0"/>
              <a:t>2016</a:t>
            </a:r>
          </a:p>
          <a:p>
            <a:pPr marR="17780" algn="r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R="19685" algn="r">
              <a:lnSpc>
                <a:spcPct val="100000"/>
              </a:lnSpc>
            </a:pPr>
            <a:r>
              <a:rPr spc="-5" dirty="0"/>
              <a:t>15 Aralık</a:t>
            </a:r>
            <a:r>
              <a:rPr spc="-95" dirty="0"/>
              <a:t> </a:t>
            </a:r>
            <a:r>
              <a:rPr spc="-10" dirty="0"/>
              <a:t>2016</a:t>
            </a:r>
          </a:p>
          <a:p>
            <a:pPr marR="17780" algn="r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1000" y="609600"/>
            <a:ext cx="8229600" cy="152400"/>
          </a:xfrm>
          <a:custGeom>
            <a:avLst/>
            <a:gdLst/>
            <a:ahLst/>
            <a:cxnLst/>
            <a:rect l="l" t="t" r="r" b="b"/>
            <a:pathLst>
              <a:path w="8229600" h="152400">
                <a:moveTo>
                  <a:pt x="0" y="152400"/>
                </a:moveTo>
                <a:lnTo>
                  <a:pt x="0" y="0"/>
                </a:lnTo>
                <a:lnTo>
                  <a:pt x="8229600" y="0"/>
                </a:lnTo>
              </a:path>
            </a:pathLst>
          </a:custGeom>
          <a:ln w="12192">
            <a:solidFill>
              <a:srgbClr val="DF2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3400" y="609600"/>
            <a:ext cx="8077200" cy="190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1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16351" y="1752600"/>
            <a:ext cx="5794375" cy="2889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85354" y="6322053"/>
            <a:ext cx="839470" cy="364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R="19685" algn="r">
              <a:lnSpc>
                <a:spcPct val="100000"/>
              </a:lnSpc>
            </a:pPr>
            <a:r>
              <a:rPr spc="-5" dirty="0"/>
              <a:t>15 Aralık</a:t>
            </a:r>
            <a:r>
              <a:rPr spc="-95" dirty="0"/>
              <a:t> </a:t>
            </a:r>
            <a:r>
              <a:rPr spc="-10" dirty="0"/>
              <a:t>2016</a:t>
            </a:r>
          </a:p>
          <a:p>
            <a:pPr marR="17780" algn="r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intvrg.gib.gov.tr/index.jsp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mailto:bariskorkmaz@smarttesvik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0700" y="659638"/>
            <a:ext cx="697357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Ar-Ge</a:t>
            </a:r>
            <a:r>
              <a:rPr sz="3200" dirty="0"/>
              <a:t> mevzuatındaki</a:t>
            </a:r>
          </a:p>
          <a:p>
            <a:pPr marL="12700" marR="5080">
              <a:lnSpc>
                <a:spcPct val="100000"/>
              </a:lnSpc>
            </a:pPr>
            <a:r>
              <a:rPr sz="3200" dirty="0"/>
              <a:t>değişiklikler, yenilikler  </a:t>
            </a:r>
            <a:r>
              <a:rPr sz="3200" i="1" spc="-5" dirty="0"/>
              <a:t>kapsamında Şirketlere sağlanan  </a:t>
            </a:r>
            <a:r>
              <a:rPr sz="3200" i="1" dirty="0"/>
              <a:t>fırsatlardan </a:t>
            </a:r>
            <a:r>
              <a:rPr sz="3200" i="1" spc="-5" dirty="0"/>
              <a:t>haberdar mısınız?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5772403" y="3115182"/>
            <a:ext cx="2957830" cy="11766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92150" marR="5080" indent="-680085">
              <a:lnSpc>
                <a:spcPct val="100000"/>
              </a:lnSpc>
              <a:spcBef>
                <a:spcPts val="105"/>
              </a:spcBef>
            </a:pPr>
            <a:r>
              <a:rPr sz="2300" b="1" i="1" dirty="0">
                <a:solidFill>
                  <a:srgbClr val="FFFFFF"/>
                </a:solidFill>
                <a:latin typeface="Georgia"/>
                <a:cs typeface="Georgia"/>
              </a:rPr>
              <a:t>15.</a:t>
            </a:r>
            <a:r>
              <a:rPr sz="2300" b="1" i="1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300" b="1" i="1" spc="-5" dirty="0">
                <a:solidFill>
                  <a:srgbClr val="FFFFFF"/>
                </a:solidFill>
                <a:latin typeface="Georgia"/>
                <a:cs typeface="Georgia"/>
              </a:rPr>
              <a:t>ÇözümOrtaklığı  </a:t>
            </a:r>
            <a:r>
              <a:rPr sz="2300" b="1" i="1" dirty="0">
                <a:solidFill>
                  <a:srgbClr val="FFFFFF"/>
                </a:solidFill>
                <a:latin typeface="Georgia"/>
                <a:cs typeface="Georgia"/>
              </a:rPr>
              <a:t>Platformu</a:t>
            </a:r>
            <a:endParaRPr sz="2300">
              <a:latin typeface="Georgia"/>
              <a:cs typeface="Georgia"/>
            </a:endParaRPr>
          </a:p>
          <a:p>
            <a:pPr marL="755650">
              <a:lnSpc>
                <a:spcPct val="100000"/>
              </a:lnSpc>
              <a:spcBef>
                <a:spcPts val="1375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15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Aralık 2016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1A088132-2873-4630-AAC1-65A31AEACF9F}"/>
              </a:ext>
            </a:extLst>
          </p:cNvPr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4CD78FEB-BB6E-4551-92DC-25622491DAFF}"/>
              </a:ext>
            </a:extLst>
          </p:cNvPr>
          <p:cNvSpPr txBox="1">
            <a:spLocks/>
          </p:cNvSpPr>
          <p:nvPr/>
        </p:nvSpPr>
        <p:spPr>
          <a:xfrm>
            <a:off x="1985595" y="3034728"/>
            <a:ext cx="6104901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300" b="1" i="1">
                <a:solidFill>
                  <a:schemeClr val="bg1"/>
                </a:solidFill>
                <a:latin typeface="Georgia"/>
                <a:ea typeface="+mj-ea"/>
                <a:cs typeface="Georgia"/>
              </a:defRPr>
            </a:lvl1pPr>
          </a:lstStyle>
          <a:p>
            <a:pPr algn="ctr"/>
            <a:r>
              <a:rPr lang="tr-TR" kern="0" dirty="0">
                <a:solidFill>
                  <a:sysClr val="window" lastClr="FFFFFF"/>
                </a:solidFill>
              </a:rPr>
              <a:t>MUHTASAR VE PRİM HİZMET BEYANNAMESİ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516E8699-4E9B-40C8-894F-3E6EF3733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1877" y="49953"/>
            <a:ext cx="1219370" cy="121937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0335FD8C-3ADE-4905-B49E-51EFBA472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49" y="-46845"/>
            <a:ext cx="1600423" cy="1200318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89551FE6-5B06-4787-B703-4FD2C1A565F7}"/>
              </a:ext>
            </a:extLst>
          </p:cNvPr>
          <p:cNvSpPr txBox="1">
            <a:spLocks/>
          </p:cNvSpPr>
          <p:nvPr/>
        </p:nvSpPr>
        <p:spPr>
          <a:xfrm>
            <a:off x="2298700" y="7186223"/>
            <a:ext cx="508952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300" b="1" i="1">
                <a:solidFill>
                  <a:schemeClr val="bg1"/>
                </a:solidFill>
                <a:latin typeface="Georgia"/>
                <a:ea typeface="+mj-ea"/>
                <a:cs typeface="Georgia"/>
              </a:defRPr>
            </a:lvl1pPr>
          </a:lstStyle>
          <a:p>
            <a:pPr marL="12700" marR="5080" algn="ctr" defTabSz="914400">
              <a:spcBef>
                <a:spcPts val="100"/>
              </a:spcBef>
            </a:pPr>
            <a:r>
              <a:rPr lang="tr-TR" sz="1800" kern="0" dirty="0">
                <a:solidFill>
                  <a:sysClr val="window" lastClr="FFFFFF"/>
                </a:solidFill>
              </a:rPr>
              <a:t>DORA DENETİM A.Ş.</a:t>
            </a:r>
          </a:p>
        </p:txBody>
      </p:sp>
    </p:spTree>
    <p:extLst>
      <p:ext uri="{BB962C8B-B14F-4D97-AF65-F5344CB8AC3E}">
        <p14:creationId xmlns:p14="http://schemas.microsoft.com/office/powerpoint/2010/main" val="2953846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00" y="654050"/>
            <a:ext cx="102108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eaLnBrk="0" fontAlgn="base" hangingPunct="0"/>
            <a:r>
              <a:rPr lang="tr-TR" sz="2000" dirty="0">
                <a:solidFill>
                  <a:srgbClr val="002060"/>
                </a:solidFill>
                <a:latin typeface="Calibri"/>
                <a:ea typeface="ＭＳ Ｐゴシック" charset="0"/>
              </a:rPr>
              <a:t>Muhtasar Beyannamesini Üçer Aylık Dönemler Halinde Verenlerin Durumları Ne Olacak?</a:t>
            </a:r>
            <a:br>
              <a:rPr lang="en-US" sz="2800" dirty="0">
                <a:solidFill>
                  <a:srgbClr val="002060"/>
                </a:solidFill>
                <a:ea typeface="ＭＳ Ｐゴシック" charset="0"/>
              </a:rPr>
            </a:br>
            <a:br>
              <a:rPr lang="en-US" sz="2400" dirty="0">
                <a:solidFill>
                  <a:srgbClr val="002060"/>
                </a:solidFill>
                <a:ea typeface="ＭＳ Ｐゴシック" charset="0"/>
              </a:rPr>
            </a:br>
            <a:br>
              <a:rPr lang="en-US" sz="1800" dirty="0">
                <a:solidFill>
                  <a:srgbClr val="002060"/>
                </a:solidFill>
                <a:ea typeface="ＭＳ Ｐゴシック" charset="0"/>
              </a:rPr>
            </a:br>
            <a:endParaRPr sz="1800" dirty="0">
              <a:solidFill>
                <a:schemeClr val="tx1"/>
              </a:solidFill>
            </a:endParaRPr>
          </a:p>
        </p:txBody>
      </p:sp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4050C215-F5D6-4329-82F9-4ABA18C791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9478379"/>
              </p:ext>
            </p:extLst>
          </p:nvPr>
        </p:nvGraphicFramePr>
        <p:xfrm>
          <a:off x="539917" y="2410732"/>
          <a:ext cx="9144000" cy="45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yagram 5">
            <a:extLst>
              <a:ext uri="{FF2B5EF4-FFF2-40B4-BE49-F238E27FC236}">
                <a16:creationId xmlns:a16="http://schemas.microsoft.com/office/drawing/2014/main" id="{D3963860-3BF6-438A-BA49-13D154FF7C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1678357"/>
              </p:ext>
            </p:extLst>
          </p:nvPr>
        </p:nvGraphicFramePr>
        <p:xfrm>
          <a:off x="546100" y="1402619"/>
          <a:ext cx="8568952" cy="843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38199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00" y="654050"/>
            <a:ext cx="102108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eaLnBrk="0" fontAlgn="base" hangingPunct="0"/>
            <a:r>
              <a:rPr lang="tr-TR" sz="2400" dirty="0">
                <a:solidFill>
                  <a:srgbClr val="002060"/>
                </a:solidFill>
                <a:latin typeface="Calibri"/>
                <a:ea typeface="ＭＳ Ｐゴシック" charset="0"/>
              </a:rPr>
              <a:t>Beyannamenin Onaylanması ve Tahakkuk Fişi/Fişlerinin Düzenlenmesi </a:t>
            </a:r>
            <a:br>
              <a:rPr lang="en-US" sz="2400" dirty="0">
                <a:solidFill>
                  <a:srgbClr val="002060"/>
                </a:solidFill>
                <a:ea typeface="ＭＳ Ｐゴシック" charset="0"/>
              </a:rPr>
            </a:br>
            <a:br>
              <a:rPr lang="en-US" sz="1800" dirty="0">
                <a:solidFill>
                  <a:srgbClr val="002060"/>
                </a:solidFill>
                <a:ea typeface="ＭＳ Ｐゴシック" charset="0"/>
              </a:rPr>
            </a:b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6617D971-CC6D-4F7B-9B27-1447C36C8189}"/>
              </a:ext>
            </a:extLst>
          </p:cNvPr>
          <p:cNvSpPr txBox="1">
            <a:spLocks/>
          </p:cNvSpPr>
          <p:nvPr/>
        </p:nvSpPr>
        <p:spPr>
          <a:xfrm>
            <a:off x="409642" y="1416050"/>
            <a:ext cx="8899457" cy="42165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sz="1000" kern="0"/>
          </a:p>
          <a:p>
            <a:pPr algn="just"/>
            <a:r>
              <a:rPr lang="tr-TR" sz="2400" kern="1200">
                <a:solidFill>
                  <a:prstClr val="black"/>
                </a:solidFill>
                <a:cs typeface="Times New Roman" pitchFamily="18" charset="0"/>
              </a:rPr>
              <a:t>Elektronik ortamda gönderilen ve  sistem tarafından kontrolü yapıldıktan sonra onaylanan Muhtasar ve Prim Hizmet Beyannamesine  istinaden;</a:t>
            </a:r>
          </a:p>
          <a:p>
            <a:pPr algn="just"/>
            <a:endParaRPr lang="tr-TR" sz="2400" kern="1200">
              <a:solidFill>
                <a:prstClr val="black"/>
              </a:solidFill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tr-TR" sz="2400" kern="1200">
                <a:solidFill>
                  <a:prstClr val="black"/>
                </a:solidFill>
                <a:cs typeface="Times New Roman" pitchFamily="18" charset="0"/>
              </a:rPr>
              <a:t>Beyan edilen vergi kesintileri için ayrı, </a:t>
            </a:r>
          </a:p>
          <a:p>
            <a:pPr algn="just">
              <a:buFont typeface="Arial" pitchFamily="34" charset="0"/>
              <a:buChar char="•"/>
            </a:pPr>
            <a:endParaRPr lang="tr-TR" sz="2400" kern="1200">
              <a:solidFill>
                <a:prstClr val="black"/>
              </a:solidFill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tr-TR" sz="2400" kern="1200">
                <a:solidFill>
                  <a:prstClr val="black"/>
                </a:solidFill>
                <a:cs typeface="Times New Roman" pitchFamily="18" charset="0"/>
              </a:rPr>
              <a:t>5510 sayılı Kanuna göre her bir işyeri bakımından sigortalıların prime esas kazanç ve hizmet bilgileri için ayrı ayrı, </a:t>
            </a:r>
          </a:p>
          <a:p>
            <a:pPr algn="just"/>
            <a:endParaRPr lang="tr-TR" sz="2400" kern="1200">
              <a:solidFill>
                <a:prstClr val="black"/>
              </a:solidFill>
              <a:cs typeface="Times New Roman" pitchFamily="18" charset="0"/>
            </a:endParaRPr>
          </a:p>
          <a:p>
            <a:pPr algn="just"/>
            <a:r>
              <a:rPr lang="tr-TR" sz="2400" kern="1200">
                <a:solidFill>
                  <a:prstClr val="black"/>
                </a:solidFill>
                <a:cs typeface="Times New Roman" pitchFamily="18" charset="0"/>
              </a:rPr>
              <a:t>tahakkuk fişi düzenlenecektir. </a:t>
            </a:r>
          </a:p>
          <a:p>
            <a:endParaRPr lang="tr-TR" sz="2400" kern="0" dirty="0"/>
          </a:p>
        </p:txBody>
      </p:sp>
    </p:spTree>
    <p:extLst>
      <p:ext uri="{BB962C8B-B14F-4D97-AF65-F5344CB8AC3E}">
        <p14:creationId xmlns:p14="http://schemas.microsoft.com/office/powerpoint/2010/main" val="3009925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00" y="654050"/>
            <a:ext cx="1021080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eaLnBrk="0" fontAlgn="base" hangingPunct="0"/>
            <a:r>
              <a:rPr lang="tr-TR" sz="2400" dirty="0">
                <a:solidFill>
                  <a:srgbClr val="002060"/>
                </a:solidFill>
                <a:latin typeface="Calibri"/>
                <a:ea typeface="ＭＳ Ｐゴシック" charset="0"/>
              </a:rPr>
              <a:t>Beyannamenin Tahakkuka Esas Bilgilerinde Hata Bulunması</a:t>
            </a:r>
            <a:br>
              <a:rPr lang="en-US" sz="3200" dirty="0">
                <a:solidFill>
                  <a:srgbClr val="002060"/>
                </a:solidFill>
                <a:ea typeface="ＭＳ Ｐゴシック" charset="0"/>
              </a:rPr>
            </a:br>
            <a:br>
              <a:rPr lang="en-US" sz="2400" dirty="0">
                <a:solidFill>
                  <a:srgbClr val="002060"/>
                </a:solidFill>
                <a:ea typeface="ＭＳ Ｐゴシック" charset="0"/>
              </a:rPr>
            </a:br>
            <a:br>
              <a:rPr lang="en-US" sz="1800" dirty="0">
                <a:solidFill>
                  <a:srgbClr val="002060"/>
                </a:solidFill>
                <a:ea typeface="ＭＳ Ｐゴシック" charset="0"/>
              </a:rPr>
            </a:b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84C8FA3B-ACFC-4AFB-BA3F-AEDEB8B9387D}"/>
              </a:ext>
            </a:extLst>
          </p:cNvPr>
          <p:cNvSpPr txBox="1">
            <a:spLocks/>
          </p:cNvSpPr>
          <p:nvPr/>
        </p:nvSpPr>
        <p:spPr>
          <a:xfrm>
            <a:off x="399914" y="1499670"/>
            <a:ext cx="9213985" cy="4985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000" kern="0"/>
              <a:t>Muhtasar ve Prim Hizmet Beyannamesinde, vergi ve/veya primin tahakkuk ettirilmesini engelleyen hata tespit edilmesi halinde bu hata kaynağı ile birlikte beyannameyi gönderene elektronik ortamda bildirilecektir. </a:t>
            </a:r>
          </a:p>
          <a:p>
            <a:pPr algn="just"/>
            <a:endParaRPr lang="tr-TR" sz="2000" kern="0"/>
          </a:p>
          <a:p>
            <a:pPr algn="just"/>
            <a:r>
              <a:rPr lang="tr-TR" sz="2000" kern="0">
                <a:cs typeface="Times New Roman" pitchFamily="18" charset="0"/>
              </a:rPr>
              <a:t>Beyannameyi gönderen;</a:t>
            </a:r>
          </a:p>
          <a:p>
            <a:pPr algn="just"/>
            <a:endParaRPr lang="tr-TR" sz="2000" kern="0"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tr-TR" sz="2000" kern="0">
                <a:cs typeface="Times New Roman" pitchFamily="18" charset="0"/>
              </a:rPr>
              <a:t>Beyannamedeki h</a:t>
            </a:r>
            <a:r>
              <a:rPr lang="tr-TR" sz="2000" kern="0"/>
              <a:t>ataları düzelterek </a:t>
            </a:r>
            <a:r>
              <a:rPr lang="tr-TR" sz="2000" kern="0">
                <a:cs typeface="Times New Roman" pitchFamily="18" charset="0"/>
              </a:rPr>
              <a:t>beyannameyi tekrar gönderebilecektir.</a:t>
            </a:r>
          </a:p>
          <a:p>
            <a:pPr algn="just">
              <a:buFont typeface="Arial" pitchFamily="34" charset="0"/>
              <a:buChar char="•"/>
            </a:pPr>
            <a:endParaRPr lang="tr-TR" sz="2000" kern="0"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tr-TR" sz="2000" kern="0"/>
              <a:t>Bildirilen hataya ilişkin düzeltmeleri yapmaksızın hata tespit edilmeyen tahakkuklara esas bilgileri onaylayarak da beyannamesini </a:t>
            </a:r>
            <a:r>
              <a:rPr lang="tr-TR" sz="2000" kern="0">
                <a:cs typeface="Times New Roman" pitchFamily="18" charset="0"/>
              </a:rPr>
              <a:t>gönderebilecektir. Bu durumda, </a:t>
            </a:r>
            <a:r>
              <a:rPr lang="tr-TR" sz="2000" kern="0"/>
              <a:t>onaylanan tahakkuka esas bilgiler için beyanname verilmiş sayılacak ve onaylanan beyanname için tahakkuk fişi/fişleri düzenlenecektir.</a:t>
            </a:r>
          </a:p>
          <a:p>
            <a:pPr algn="just">
              <a:buFont typeface="Wingdings" pitchFamily="2" charset="2"/>
              <a:buChar char="§"/>
            </a:pPr>
            <a:r>
              <a:rPr lang="tr-TR" sz="2000" b="1" kern="0">
                <a:solidFill>
                  <a:schemeClr val="tx2">
                    <a:lumMod val="75000"/>
                  </a:schemeClr>
                </a:solidFill>
              </a:rPr>
              <a:t>Düzeltme beyannamesinde hatalı tahakkuk olması durumunda beyanname onaylanamaz</a:t>
            </a:r>
            <a:r>
              <a:rPr lang="tr-TR" sz="2000" ker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tr-TR" sz="2000" kern="0"/>
              <a:t> </a:t>
            </a:r>
            <a:endParaRPr lang="tr-TR" sz="2000" kern="0">
              <a:cs typeface="Times New Roman" pitchFamily="18" charset="0"/>
            </a:endParaRPr>
          </a:p>
          <a:p>
            <a:pPr algn="just"/>
            <a:endParaRPr lang="tr-TR" sz="2200" kern="0">
              <a:cs typeface="Times New Roman" pitchFamily="18" charset="0"/>
            </a:endParaRPr>
          </a:p>
          <a:p>
            <a:pPr algn="just"/>
            <a:r>
              <a:rPr lang="tr-TR" sz="2200" kern="0">
                <a:cs typeface="Times New Roman" pitchFamily="18" charset="0"/>
              </a:rPr>
              <a:t>	</a:t>
            </a:r>
            <a:endParaRPr lang="tr-TR" sz="2200" kern="0" dirty="0"/>
          </a:p>
        </p:txBody>
      </p:sp>
    </p:spTree>
    <p:extLst>
      <p:ext uri="{BB962C8B-B14F-4D97-AF65-F5344CB8AC3E}">
        <p14:creationId xmlns:p14="http://schemas.microsoft.com/office/powerpoint/2010/main" val="1748650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00" y="654050"/>
            <a:ext cx="1021080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eaLnBrk="0" fontAlgn="base" hangingPunct="0"/>
            <a:r>
              <a:rPr lang="tr-TR" sz="2400" dirty="0">
                <a:solidFill>
                  <a:srgbClr val="002060"/>
                </a:solidFill>
                <a:latin typeface="Calibri"/>
                <a:ea typeface="ＭＳ Ｐゴシック" charset="0"/>
              </a:rPr>
              <a:t>Düzeltme Beyannamesi Nasıl Verilecek?</a:t>
            </a:r>
            <a:br>
              <a:rPr lang="en-US" sz="3200" dirty="0">
                <a:solidFill>
                  <a:srgbClr val="002060"/>
                </a:solidFill>
                <a:ea typeface="ＭＳ Ｐゴシック" charset="0"/>
              </a:rPr>
            </a:br>
            <a:br>
              <a:rPr lang="en-US" sz="2400" dirty="0">
                <a:solidFill>
                  <a:srgbClr val="002060"/>
                </a:solidFill>
                <a:ea typeface="ＭＳ Ｐゴシック" charset="0"/>
              </a:rPr>
            </a:br>
            <a:br>
              <a:rPr lang="en-US" sz="1800" dirty="0">
                <a:solidFill>
                  <a:srgbClr val="002060"/>
                </a:solidFill>
                <a:ea typeface="ＭＳ Ｐゴシック" charset="0"/>
              </a:rPr>
            </a:b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495ACDA7-EB15-4FE4-AE91-9623E29EE900}"/>
              </a:ext>
            </a:extLst>
          </p:cNvPr>
          <p:cNvSpPr txBox="1">
            <a:spLocks/>
          </p:cNvSpPr>
          <p:nvPr/>
        </p:nvSpPr>
        <p:spPr>
          <a:xfrm>
            <a:off x="364246" y="1340252"/>
            <a:ext cx="8944853" cy="2954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800" kern="1200" dirty="0">
                <a:cs typeface="Times New Roman" pitchFamily="18" charset="0"/>
              </a:rPr>
              <a:t>Daha önce verilmiş bulunan Muhtasar ve Prim Hizmet Beyannamesi veya beyannamelerindeki hata ve/veya eksikliklere ilişkin verilecek </a:t>
            </a:r>
            <a:r>
              <a:rPr lang="tr-TR" sz="2800" b="1" kern="1200" dirty="0">
                <a:cs typeface="Times New Roman" pitchFamily="18" charset="0"/>
              </a:rPr>
              <a:t>düzeltme beyannameleri</a:t>
            </a:r>
            <a:r>
              <a:rPr lang="tr-TR" sz="2800" kern="1200" dirty="0">
                <a:cs typeface="Times New Roman" pitchFamily="18" charset="0"/>
              </a:rPr>
              <a:t>, önceki beyanname ya da beyannamelerdeki bilgileri de </a:t>
            </a:r>
            <a:r>
              <a:rPr lang="tr-TR" sz="2800" b="1" u="sng" kern="1200" dirty="0">
                <a:cs typeface="Times New Roman" pitchFamily="18" charset="0"/>
              </a:rPr>
              <a:t>kapsayacak şekilde </a:t>
            </a:r>
            <a:r>
              <a:rPr lang="tr-TR" sz="2800" kern="1200" dirty="0">
                <a:cs typeface="Times New Roman" pitchFamily="18" charset="0"/>
              </a:rPr>
              <a:t>elektronik ortamda gönderilecektir.</a:t>
            </a:r>
          </a:p>
          <a:p>
            <a:pPr algn="just"/>
            <a:endParaRPr lang="tr-TR" sz="2800" kern="1200" dirty="0">
              <a:cs typeface="Times New Roman" pitchFamily="18" charset="0"/>
            </a:endParaRPr>
          </a:p>
          <a:p>
            <a:pPr algn="just"/>
            <a:endParaRPr lang="tr-TR" sz="2400" kern="1200" dirty="0">
              <a:latin typeface="+mj-lt"/>
              <a:cs typeface="Times New Roman" pitchFamily="18" charset="0"/>
            </a:endParaRPr>
          </a:p>
        </p:txBody>
      </p:sp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id="{4812762C-AACC-4154-B8CE-0940BBF5361A}"/>
              </a:ext>
            </a:extLst>
          </p:cNvPr>
          <p:cNvSpPr txBox="1">
            <a:spLocks/>
          </p:cNvSpPr>
          <p:nvPr/>
        </p:nvSpPr>
        <p:spPr>
          <a:xfrm>
            <a:off x="596131" y="3321050"/>
            <a:ext cx="8712968" cy="24006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endParaRPr lang="tr-TR" sz="2400" kern="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800" kern="0" dirty="0"/>
              <a:t>Düzeltmelerde tüm tahakkuklar onaylanabilir olmak zorundadır.</a:t>
            </a:r>
          </a:p>
          <a:p>
            <a:pPr algn="just"/>
            <a:endParaRPr lang="tr-TR" sz="2800" kern="0" dirty="0"/>
          </a:p>
          <a:p>
            <a:pPr algn="just"/>
            <a:endParaRPr lang="tr-TR" sz="2400" kern="1200" dirty="0">
              <a:cs typeface="Times New Roman" pitchFamily="18" charset="0"/>
            </a:endParaRPr>
          </a:p>
          <a:p>
            <a:pPr algn="just"/>
            <a:endParaRPr lang="tr-TR" sz="2400" kern="12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127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00" y="654050"/>
            <a:ext cx="1021080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eaLnBrk="0" fontAlgn="base" hangingPunct="0"/>
            <a:r>
              <a:rPr lang="tr-TR" sz="2400" dirty="0">
                <a:solidFill>
                  <a:srgbClr val="002060"/>
                </a:solidFill>
                <a:latin typeface="Calibri"/>
                <a:ea typeface="ＭＳ Ｐゴシック" charset="0"/>
              </a:rPr>
              <a:t>Düzeltme Beyannamesi Nasıl Verilecek?</a:t>
            </a:r>
            <a:br>
              <a:rPr lang="en-US" sz="3200" dirty="0">
                <a:solidFill>
                  <a:srgbClr val="002060"/>
                </a:solidFill>
                <a:ea typeface="ＭＳ Ｐゴシック" charset="0"/>
              </a:rPr>
            </a:br>
            <a:br>
              <a:rPr lang="en-US" sz="2400" dirty="0">
                <a:solidFill>
                  <a:srgbClr val="002060"/>
                </a:solidFill>
                <a:ea typeface="ＭＳ Ｐゴシック" charset="0"/>
              </a:rPr>
            </a:br>
            <a:br>
              <a:rPr lang="en-US" sz="1800" dirty="0">
                <a:solidFill>
                  <a:srgbClr val="002060"/>
                </a:solidFill>
                <a:ea typeface="ＭＳ Ｐゴシック" charset="0"/>
              </a:rPr>
            </a:br>
            <a:endParaRPr sz="1800" dirty="0">
              <a:solidFill>
                <a:schemeClr val="tx1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171300A-F737-4857-9066-1C4C731FE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12" y="1187450"/>
            <a:ext cx="10315575" cy="274320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33BED47-B959-4C30-BEC1-4C533A5C9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99" y="4171633"/>
            <a:ext cx="10439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16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8284" y="577850"/>
            <a:ext cx="1021080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eaLnBrk="0" fontAlgn="base" hangingPunct="0"/>
            <a:r>
              <a:rPr lang="tr-TR" sz="2400" dirty="0">
                <a:solidFill>
                  <a:srgbClr val="002060"/>
                </a:solidFill>
                <a:latin typeface="Calibri"/>
                <a:ea typeface="ＭＳ Ｐゴシック" charset="0"/>
              </a:rPr>
              <a:t>Yasal Süresi Dışında Beyanname Verilmesi?</a:t>
            </a:r>
            <a:br>
              <a:rPr lang="en-US" sz="3200" dirty="0">
                <a:solidFill>
                  <a:srgbClr val="002060"/>
                </a:solidFill>
                <a:ea typeface="ＭＳ Ｐゴシック" charset="0"/>
              </a:rPr>
            </a:br>
            <a:br>
              <a:rPr lang="en-US" sz="2400" dirty="0">
                <a:solidFill>
                  <a:srgbClr val="002060"/>
                </a:solidFill>
                <a:ea typeface="ＭＳ Ｐゴシック" charset="0"/>
              </a:rPr>
            </a:br>
            <a:br>
              <a:rPr lang="en-US" sz="1800" dirty="0">
                <a:solidFill>
                  <a:srgbClr val="002060"/>
                </a:solidFill>
                <a:ea typeface="ＭＳ Ｐゴシック" charset="0"/>
              </a:rPr>
            </a:b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id="{4812762C-AACC-4154-B8CE-0940BBF5361A}"/>
              </a:ext>
            </a:extLst>
          </p:cNvPr>
          <p:cNvSpPr txBox="1">
            <a:spLocks/>
          </p:cNvSpPr>
          <p:nvPr/>
        </p:nvSpPr>
        <p:spPr>
          <a:xfrm>
            <a:off x="438284" y="1230593"/>
            <a:ext cx="9480416" cy="62170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endParaRPr lang="tr-TR" sz="2400" kern="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800" spc="-280" dirty="0">
                <a:latin typeface="Arial"/>
                <a:cs typeface="Arial"/>
              </a:rPr>
              <a:t>Yasal </a:t>
            </a:r>
            <a:r>
              <a:rPr lang="tr-TR" sz="2800" spc="-145" dirty="0">
                <a:latin typeface="Arial"/>
                <a:cs typeface="Arial"/>
              </a:rPr>
              <a:t>süresi </a:t>
            </a:r>
            <a:r>
              <a:rPr lang="tr-TR" sz="2800" spc="-155" dirty="0">
                <a:latin typeface="Arial"/>
                <a:cs typeface="Arial"/>
              </a:rPr>
              <a:t>dışında </a:t>
            </a:r>
            <a:r>
              <a:rPr lang="tr-TR" sz="2800" spc="-75" dirty="0">
                <a:latin typeface="Arial"/>
                <a:cs typeface="Arial"/>
              </a:rPr>
              <a:t>verilen </a:t>
            </a:r>
            <a:r>
              <a:rPr lang="tr-TR" sz="2800" spc="-125" dirty="0">
                <a:latin typeface="Arial"/>
                <a:cs typeface="Arial"/>
              </a:rPr>
              <a:t>beyannamenin </a:t>
            </a:r>
            <a:r>
              <a:rPr lang="tr-TR" sz="2800" spc="-45" dirty="0">
                <a:latin typeface="Arial"/>
                <a:cs typeface="Arial"/>
              </a:rPr>
              <a:t>yetkili </a:t>
            </a:r>
            <a:r>
              <a:rPr lang="tr-TR" sz="2800" spc="-114" dirty="0">
                <a:latin typeface="Arial"/>
                <a:cs typeface="Arial"/>
              </a:rPr>
              <a:t>vergi  dairesine </a:t>
            </a:r>
            <a:r>
              <a:rPr lang="tr-TR" sz="2800" spc="-155" dirty="0">
                <a:latin typeface="Arial"/>
                <a:cs typeface="Arial"/>
              </a:rPr>
              <a:t>(Çalışanların </a:t>
            </a:r>
            <a:r>
              <a:rPr lang="tr-TR" sz="2800" spc="-70" dirty="0">
                <a:latin typeface="Arial"/>
                <a:cs typeface="Arial"/>
              </a:rPr>
              <a:t>ücret </a:t>
            </a:r>
            <a:r>
              <a:rPr lang="tr-TR" sz="2800" spc="-80" dirty="0">
                <a:latin typeface="Arial"/>
                <a:cs typeface="Arial"/>
              </a:rPr>
              <a:t>ödemeleri </a:t>
            </a:r>
            <a:r>
              <a:rPr lang="tr-TR" sz="2800" spc="-114" dirty="0">
                <a:latin typeface="Arial"/>
                <a:cs typeface="Arial"/>
              </a:rPr>
              <a:t>üzerinden </a:t>
            </a:r>
            <a:r>
              <a:rPr lang="tr-TR" sz="2800" spc="-135" dirty="0">
                <a:latin typeface="Arial"/>
                <a:cs typeface="Arial"/>
              </a:rPr>
              <a:t>yapılan  </a:t>
            </a:r>
            <a:r>
              <a:rPr lang="tr-TR" sz="2800" spc="-75" dirty="0">
                <a:latin typeface="Arial"/>
                <a:cs typeface="Arial"/>
              </a:rPr>
              <a:t>gelir </a:t>
            </a:r>
            <a:r>
              <a:rPr lang="tr-TR" sz="2800" spc="-125" dirty="0">
                <a:latin typeface="Arial"/>
                <a:cs typeface="Arial"/>
              </a:rPr>
              <a:t>vergisi </a:t>
            </a:r>
            <a:r>
              <a:rPr lang="tr-TR" sz="2800" spc="-90" dirty="0">
                <a:latin typeface="Arial"/>
                <a:cs typeface="Arial"/>
              </a:rPr>
              <a:t>kesintisinin </a:t>
            </a:r>
            <a:r>
              <a:rPr lang="tr-TR" sz="2800" spc="-155" dirty="0">
                <a:latin typeface="Arial"/>
                <a:cs typeface="Arial"/>
              </a:rPr>
              <a:t>beyan </a:t>
            </a:r>
            <a:r>
              <a:rPr lang="tr-TR" sz="2800" spc="-110" dirty="0">
                <a:latin typeface="Arial"/>
                <a:cs typeface="Arial"/>
              </a:rPr>
              <a:t>edileceği </a:t>
            </a:r>
            <a:r>
              <a:rPr lang="tr-TR" sz="2800" spc="-114" dirty="0">
                <a:latin typeface="Arial"/>
                <a:cs typeface="Arial"/>
              </a:rPr>
              <a:t>vergi  </a:t>
            </a:r>
            <a:r>
              <a:rPr lang="tr-TR" sz="2800" spc="-110" dirty="0">
                <a:latin typeface="Arial"/>
                <a:cs typeface="Arial"/>
              </a:rPr>
              <a:t>dairesi)  </a:t>
            </a:r>
            <a:r>
              <a:rPr lang="tr-TR" sz="2800" spc="-65" dirty="0">
                <a:latin typeface="Arial"/>
                <a:cs typeface="Arial"/>
              </a:rPr>
              <a:t>elektronik </a:t>
            </a:r>
            <a:r>
              <a:rPr lang="tr-TR" sz="2800" spc="-80" dirty="0">
                <a:latin typeface="Arial"/>
                <a:cs typeface="Arial"/>
              </a:rPr>
              <a:t>ortamda</a:t>
            </a:r>
            <a:r>
              <a:rPr lang="tr-TR" sz="2800" spc="-200" dirty="0">
                <a:latin typeface="Arial"/>
                <a:cs typeface="Arial"/>
              </a:rPr>
              <a:t> </a:t>
            </a:r>
            <a:r>
              <a:rPr lang="tr-TR" sz="2800" spc="-100" dirty="0">
                <a:latin typeface="Arial"/>
                <a:cs typeface="Arial"/>
              </a:rPr>
              <a:t>gönderilmesi</a:t>
            </a:r>
            <a:endParaRPr lang="tr-TR" sz="2800" dirty="0">
              <a:latin typeface="Arial"/>
              <a:cs typeface="Arial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800" spc="-110" dirty="0">
                <a:latin typeface="Arial"/>
                <a:cs typeface="Arial"/>
              </a:rPr>
              <a:t>Sigortalıların </a:t>
            </a:r>
            <a:r>
              <a:rPr lang="tr-TR" sz="2800" spc="-65" dirty="0">
                <a:latin typeface="Arial"/>
                <a:cs typeface="Arial"/>
              </a:rPr>
              <a:t>prime  </a:t>
            </a:r>
            <a:r>
              <a:rPr lang="tr-TR" sz="2800" spc="-250" dirty="0">
                <a:latin typeface="Arial"/>
                <a:cs typeface="Arial"/>
              </a:rPr>
              <a:t>esas </a:t>
            </a:r>
            <a:r>
              <a:rPr lang="tr-TR" sz="2800" spc="-215" dirty="0">
                <a:latin typeface="Arial"/>
                <a:cs typeface="Arial"/>
              </a:rPr>
              <a:t>kazanç </a:t>
            </a:r>
            <a:r>
              <a:rPr lang="tr-TR" sz="2800" spc="-170" dirty="0">
                <a:latin typeface="Arial"/>
                <a:cs typeface="Arial"/>
              </a:rPr>
              <a:t>ve </a:t>
            </a:r>
            <a:r>
              <a:rPr lang="tr-TR" sz="2800" spc="-105" dirty="0">
                <a:latin typeface="Arial"/>
                <a:cs typeface="Arial"/>
              </a:rPr>
              <a:t>hizmete </a:t>
            </a:r>
            <a:r>
              <a:rPr lang="tr-TR" sz="2800" spc="-65" dirty="0">
                <a:latin typeface="Arial"/>
                <a:cs typeface="Arial"/>
              </a:rPr>
              <a:t>ilişkin  </a:t>
            </a:r>
            <a:r>
              <a:rPr lang="tr-TR" sz="2800" spc="-95" dirty="0">
                <a:latin typeface="Arial"/>
                <a:cs typeface="Arial"/>
              </a:rPr>
              <a:t>aktarılan </a:t>
            </a:r>
            <a:r>
              <a:rPr lang="tr-TR" sz="2800" spc="-50" dirty="0">
                <a:latin typeface="Arial"/>
                <a:cs typeface="Arial"/>
              </a:rPr>
              <a:t>bilgilerin </a:t>
            </a:r>
            <a:r>
              <a:rPr lang="tr-TR" sz="2800" spc="-240" dirty="0">
                <a:latin typeface="Arial"/>
                <a:cs typeface="Arial"/>
              </a:rPr>
              <a:t>Sosyal </a:t>
            </a:r>
            <a:r>
              <a:rPr lang="tr-TR" sz="2800" spc="-130" dirty="0">
                <a:latin typeface="Arial"/>
                <a:cs typeface="Arial"/>
              </a:rPr>
              <a:t>Güvenlik </a:t>
            </a:r>
            <a:r>
              <a:rPr lang="tr-TR" sz="2800" spc="-30" dirty="0">
                <a:latin typeface="Arial"/>
                <a:cs typeface="Arial"/>
              </a:rPr>
              <a:t>İl </a:t>
            </a:r>
            <a:r>
              <a:rPr lang="tr-TR" sz="2800" spc="-105" dirty="0">
                <a:latin typeface="Arial"/>
                <a:cs typeface="Arial"/>
              </a:rPr>
              <a:t>Müdürlüğü/Sosyal  </a:t>
            </a:r>
            <a:r>
              <a:rPr lang="tr-TR" sz="2800" spc="-130" dirty="0">
                <a:latin typeface="Arial"/>
                <a:cs typeface="Arial"/>
              </a:rPr>
              <a:t>Güvenlik </a:t>
            </a:r>
            <a:r>
              <a:rPr lang="tr-TR" sz="2800" spc="-125" dirty="0">
                <a:latin typeface="Arial"/>
                <a:cs typeface="Arial"/>
              </a:rPr>
              <a:t>Merkezince</a:t>
            </a:r>
            <a:r>
              <a:rPr lang="tr-TR" sz="2800" spc="-150" dirty="0">
                <a:latin typeface="Arial"/>
                <a:cs typeface="Arial"/>
              </a:rPr>
              <a:t> </a:t>
            </a:r>
            <a:r>
              <a:rPr lang="tr-TR" sz="2800" spc="-114" dirty="0">
                <a:latin typeface="Arial"/>
                <a:cs typeface="Arial"/>
              </a:rPr>
              <a:t>incelenmesi</a:t>
            </a:r>
            <a:endParaRPr lang="tr-TR" sz="2800" dirty="0">
              <a:latin typeface="Arial"/>
              <a:cs typeface="Arial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800" b="1" spc="-254" dirty="0">
                <a:latin typeface="Trebuchet MS"/>
                <a:cs typeface="Trebuchet MS"/>
              </a:rPr>
              <a:t>1. </a:t>
            </a:r>
            <a:r>
              <a:rPr lang="tr-TR" sz="2800" spc="-135" dirty="0">
                <a:latin typeface="Arial"/>
                <a:cs typeface="Arial"/>
              </a:rPr>
              <a:t>İşleme </a:t>
            </a:r>
            <a:r>
              <a:rPr lang="tr-TR" sz="2800" spc="-155" dirty="0">
                <a:latin typeface="Arial"/>
                <a:cs typeface="Arial"/>
              </a:rPr>
              <a:t>alınması </a:t>
            </a:r>
            <a:r>
              <a:rPr lang="tr-TR" sz="2800" spc="-175" dirty="0">
                <a:latin typeface="Arial"/>
                <a:cs typeface="Arial"/>
              </a:rPr>
              <a:t>uygunsa </a:t>
            </a:r>
            <a:r>
              <a:rPr lang="tr-TR" sz="2800" spc="-114" dirty="0">
                <a:latin typeface="Arial"/>
                <a:cs typeface="Arial"/>
              </a:rPr>
              <a:t>tahakkukun</a:t>
            </a:r>
            <a:r>
              <a:rPr lang="tr-TR" sz="2800" spc="30" dirty="0">
                <a:latin typeface="Arial"/>
                <a:cs typeface="Arial"/>
              </a:rPr>
              <a:t> </a:t>
            </a:r>
            <a:r>
              <a:rPr lang="tr-TR" sz="2800" spc="-100" dirty="0">
                <a:latin typeface="Arial"/>
                <a:cs typeface="Arial"/>
              </a:rPr>
              <a:t>oluşturulması</a:t>
            </a:r>
            <a:endParaRPr lang="tr-TR" sz="2800" dirty="0">
              <a:latin typeface="Arial"/>
              <a:cs typeface="Arial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800" b="1" spc="-254" dirty="0">
                <a:latin typeface="Trebuchet MS"/>
                <a:cs typeface="Trebuchet MS"/>
              </a:rPr>
              <a:t>2. </a:t>
            </a:r>
            <a:r>
              <a:rPr lang="tr-TR" sz="2800" spc="-165" dirty="0">
                <a:latin typeface="Arial"/>
                <a:cs typeface="Arial"/>
              </a:rPr>
              <a:t>Uygun </a:t>
            </a:r>
            <a:r>
              <a:rPr lang="tr-TR" sz="2800" spc="-150" dirty="0">
                <a:latin typeface="Arial"/>
                <a:cs typeface="Arial"/>
              </a:rPr>
              <a:t>olmaması </a:t>
            </a:r>
            <a:r>
              <a:rPr lang="tr-TR" sz="2800" spc="-95" dirty="0">
                <a:latin typeface="Arial"/>
                <a:cs typeface="Arial"/>
              </a:rPr>
              <a:t>halinde </a:t>
            </a:r>
            <a:r>
              <a:rPr lang="tr-TR" sz="2800" spc="-120" dirty="0">
                <a:latin typeface="Arial"/>
                <a:cs typeface="Arial"/>
              </a:rPr>
              <a:t>tahakkuk</a:t>
            </a:r>
            <a:r>
              <a:rPr lang="tr-TR" sz="2800" spc="-45" dirty="0">
                <a:latin typeface="Arial"/>
                <a:cs typeface="Arial"/>
              </a:rPr>
              <a:t> </a:t>
            </a:r>
            <a:r>
              <a:rPr lang="tr-TR" sz="2800" spc="-105" dirty="0">
                <a:latin typeface="Arial"/>
                <a:cs typeface="Arial"/>
              </a:rPr>
              <a:t>oluşturulmaması</a:t>
            </a:r>
            <a:endParaRPr lang="tr-TR" sz="2800" dirty="0">
              <a:latin typeface="Arial"/>
              <a:cs typeface="Arial"/>
            </a:endParaRPr>
          </a:p>
          <a:p>
            <a:pPr algn="just"/>
            <a:endParaRPr lang="tr-TR" sz="2400" kern="1200" dirty="0">
              <a:cs typeface="Times New Roman" pitchFamily="18" charset="0"/>
            </a:endParaRPr>
          </a:p>
          <a:p>
            <a:pPr algn="just"/>
            <a:r>
              <a:rPr lang="tr-TR" sz="2400" b="1" kern="0" dirty="0">
                <a:solidFill>
                  <a:srgbClr val="FF0000"/>
                </a:solidFill>
              </a:rPr>
              <a:t>Kanuni süresinden sonra yapılan düzeltmelerde SGK bildirimi için alındı belgesi oluşur, tahakkuk oluşmaz.</a:t>
            </a:r>
          </a:p>
          <a:p>
            <a:pPr algn="just"/>
            <a:endParaRPr lang="tr-TR" sz="2400" b="1" kern="1200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endParaRPr lang="tr-TR" sz="2400" kern="12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0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8284" y="577850"/>
            <a:ext cx="1021080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eaLnBrk="0" fontAlgn="base" hangingPunct="0"/>
            <a:r>
              <a:rPr lang="tr-TR" sz="2400" dirty="0">
                <a:solidFill>
                  <a:srgbClr val="002060"/>
                </a:solidFill>
                <a:latin typeface="Calibri"/>
                <a:ea typeface="ＭＳ Ｐゴシック" charset="0"/>
              </a:rPr>
              <a:t>Yasal Süresinde Verilmiş Gibi Kabul Edilen Beyannamelerin Durumları?</a:t>
            </a:r>
            <a:br>
              <a:rPr lang="en-US" sz="3200" dirty="0">
                <a:solidFill>
                  <a:srgbClr val="002060"/>
                </a:solidFill>
                <a:ea typeface="ＭＳ Ｐゴシック" charset="0"/>
              </a:rPr>
            </a:br>
            <a:br>
              <a:rPr lang="en-US" sz="2400" dirty="0">
                <a:solidFill>
                  <a:srgbClr val="002060"/>
                </a:solidFill>
                <a:ea typeface="ＭＳ Ｐゴシック" charset="0"/>
              </a:rPr>
            </a:br>
            <a:br>
              <a:rPr lang="en-US" sz="1800" dirty="0">
                <a:solidFill>
                  <a:srgbClr val="002060"/>
                </a:solidFill>
                <a:ea typeface="ＭＳ Ｐゴシック" charset="0"/>
              </a:rPr>
            </a:b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id="{4812762C-AACC-4154-B8CE-0940BBF5361A}"/>
              </a:ext>
            </a:extLst>
          </p:cNvPr>
          <p:cNvSpPr txBox="1">
            <a:spLocks/>
          </p:cNvSpPr>
          <p:nvPr/>
        </p:nvSpPr>
        <p:spPr>
          <a:xfrm>
            <a:off x="438284" y="1230593"/>
            <a:ext cx="8712968" cy="5847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endParaRPr lang="tr-TR" sz="2400" kern="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800" spc="-145" dirty="0">
                <a:latin typeface="Arial"/>
                <a:cs typeface="Arial"/>
              </a:rPr>
              <a:t>Kurumca </a:t>
            </a:r>
            <a:r>
              <a:rPr lang="tr-TR" sz="2800" spc="-60" dirty="0">
                <a:latin typeface="Arial"/>
                <a:cs typeface="Arial"/>
              </a:rPr>
              <a:t>belirlenen </a:t>
            </a:r>
            <a:r>
              <a:rPr lang="tr-TR" sz="2800" spc="-90" dirty="0">
                <a:latin typeface="Arial"/>
                <a:cs typeface="Arial"/>
              </a:rPr>
              <a:t>belgelerle (Örneğin </a:t>
            </a:r>
            <a:r>
              <a:rPr lang="tr-TR" sz="2800" spc="-25" dirty="0">
                <a:latin typeface="Arial"/>
                <a:cs typeface="Arial"/>
              </a:rPr>
              <a:t>toplu </a:t>
            </a:r>
            <a:r>
              <a:rPr lang="tr-TR" sz="2800" spc="-125" dirty="0">
                <a:latin typeface="Arial"/>
                <a:cs typeface="Arial"/>
              </a:rPr>
              <a:t>iş </a:t>
            </a:r>
            <a:r>
              <a:rPr lang="tr-TR" sz="2800" spc="-130" dirty="0">
                <a:latin typeface="Arial"/>
                <a:cs typeface="Arial"/>
              </a:rPr>
              <a:t>sözleşmesinin  </a:t>
            </a:r>
            <a:r>
              <a:rPr lang="tr-TR" sz="2800" spc="-100" dirty="0">
                <a:latin typeface="Arial"/>
                <a:cs typeface="Arial"/>
              </a:rPr>
              <a:t>onaylı </a:t>
            </a:r>
            <a:r>
              <a:rPr lang="tr-TR" sz="2800" spc="-145" dirty="0">
                <a:latin typeface="Arial"/>
                <a:cs typeface="Arial"/>
              </a:rPr>
              <a:t>nüshası) </a:t>
            </a:r>
            <a:r>
              <a:rPr lang="tr-TR" sz="2800" spc="-20" dirty="0">
                <a:latin typeface="Arial"/>
                <a:cs typeface="Arial"/>
              </a:rPr>
              <a:t>birlikte </a:t>
            </a:r>
            <a:r>
              <a:rPr lang="tr-TR" sz="2800" spc="-75" dirty="0">
                <a:latin typeface="Arial"/>
                <a:cs typeface="Arial"/>
              </a:rPr>
              <a:t>işyerinin </a:t>
            </a:r>
            <a:r>
              <a:rPr lang="tr-TR" sz="2800" spc="-120" dirty="0">
                <a:latin typeface="Arial"/>
                <a:cs typeface="Arial"/>
              </a:rPr>
              <a:t>bağlı </a:t>
            </a:r>
            <a:r>
              <a:rPr lang="tr-TR" sz="2800" spc="-85" dirty="0">
                <a:latin typeface="Arial"/>
                <a:cs typeface="Arial"/>
              </a:rPr>
              <a:t>bulunduğu </a:t>
            </a:r>
            <a:r>
              <a:rPr lang="tr-TR" sz="2800" spc="-165" dirty="0">
                <a:latin typeface="Arial"/>
                <a:cs typeface="Arial"/>
              </a:rPr>
              <a:t>sosyal </a:t>
            </a:r>
            <a:r>
              <a:rPr lang="tr-TR" sz="2800" spc="-90" dirty="0">
                <a:latin typeface="Arial"/>
                <a:cs typeface="Arial"/>
              </a:rPr>
              <a:t>güvenlik</a:t>
            </a:r>
            <a:r>
              <a:rPr lang="tr-TR" sz="2800" spc="-310" dirty="0">
                <a:latin typeface="Arial"/>
                <a:cs typeface="Arial"/>
              </a:rPr>
              <a:t> </a:t>
            </a:r>
            <a:r>
              <a:rPr lang="tr-TR" sz="2800" spc="15" dirty="0">
                <a:latin typeface="Arial"/>
                <a:cs typeface="Arial"/>
              </a:rPr>
              <a:t>il  </a:t>
            </a:r>
            <a:r>
              <a:rPr lang="tr-TR" sz="2800" spc="-90" dirty="0">
                <a:latin typeface="Arial"/>
                <a:cs typeface="Arial"/>
              </a:rPr>
              <a:t>müdürlüğüne/sosyal güvenlik </a:t>
            </a:r>
            <a:r>
              <a:rPr lang="tr-TR" sz="2800" spc="-110" dirty="0">
                <a:latin typeface="Arial"/>
                <a:cs typeface="Arial"/>
              </a:rPr>
              <a:t>merkezine </a:t>
            </a:r>
            <a:r>
              <a:rPr lang="tr-TR" sz="2800" spc="-105" dirty="0">
                <a:latin typeface="Arial"/>
                <a:cs typeface="Arial"/>
              </a:rPr>
              <a:t>müracaat</a:t>
            </a:r>
            <a:r>
              <a:rPr lang="tr-TR" sz="2800" spc="-245" dirty="0">
                <a:latin typeface="Arial"/>
                <a:cs typeface="Arial"/>
              </a:rPr>
              <a:t> </a:t>
            </a:r>
            <a:r>
              <a:rPr lang="tr-TR" sz="2800" spc="-85" dirty="0">
                <a:latin typeface="Arial"/>
                <a:cs typeface="Arial"/>
              </a:rPr>
              <a:t>edilmesi</a:t>
            </a:r>
          </a:p>
          <a:p>
            <a:pPr algn="just"/>
            <a:endParaRPr lang="tr-TR" sz="2800" dirty="0">
              <a:latin typeface="Arial"/>
              <a:cs typeface="Arial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800" spc="-204" dirty="0">
                <a:latin typeface="Arial"/>
                <a:cs typeface="Arial"/>
              </a:rPr>
              <a:t>Sosyal </a:t>
            </a:r>
            <a:r>
              <a:rPr lang="tr-TR" sz="2800" spc="-90" dirty="0">
                <a:latin typeface="Arial"/>
                <a:cs typeface="Arial"/>
              </a:rPr>
              <a:t>güvenlik </a:t>
            </a:r>
            <a:r>
              <a:rPr lang="tr-TR" sz="2800" spc="15" dirty="0">
                <a:latin typeface="Arial"/>
                <a:cs typeface="Arial"/>
              </a:rPr>
              <a:t>il </a:t>
            </a:r>
            <a:r>
              <a:rPr lang="tr-TR" sz="2800" spc="-90" dirty="0">
                <a:latin typeface="Arial"/>
                <a:cs typeface="Arial"/>
              </a:rPr>
              <a:t>müdürlüğüne/sosyal güvenlik </a:t>
            </a:r>
            <a:r>
              <a:rPr lang="tr-TR" sz="2800" spc="-110" dirty="0">
                <a:latin typeface="Arial"/>
                <a:cs typeface="Arial"/>
              </a:rPr>
              <a:t>merkezi  </a:t>
            </a:r>
            <a:r>
              <a:rPr lang="tr-TR" sz="2800" spc="-80" dirty="0">
                <a:latin typeface="Arial"/>
                <a:cs typeface="Arial"/>
              </a:rPr>
              <a:t>tarafından </a:t>
            </a:r>
            <a:r>
              <a:rPr lang="tr-TR" sz="2800" spc="-105" dirty="0">
                <a:latin typeface="Arial"/>
                <a:cs typeface="Arial"/>
              </a:rPr>
              <a:t>beyannamenin </a:t>
            </a:r>
            <a:r>
              <a:rPr lang="tr-TR" sz="2800" spc="-80" dirty="0">
                <a:latin typeface="Arial"/>
                <a:cs typeface="Arial"/>
              </a:rPr>
              <a:t>gönderilebilmesi </a:t>
            </a:r>
            <a:r>
              <a:rPr lang="tr-TR" sz="2800" spc="-60" dirty="0">
                <a:latin typeface="Arial"/>
                <a:cs typeface="Arial"/>
              </a:rPr>
              <a:t>için</a:t>
            </a:r>
            <a:r>
              <a:rPr lang="tr-TR" sz="2800" spc="-215" dirty="0">
                <a:latin typeface="Arial"/>
                <a:cs typeface="Arial"/>
              </a:rPr>
              <a:t> </a:t>
            </a:r>
            <a:r>
              <a:rPr lang="tr-TR" sz="2800" spc="-90" dirty="0">
                <a:latin typeface="Arial"/>
                <a:cs typeface="Arial"/>
              </a:rPr>
              <a:t>tanımlama  </a:t>
            </a:r>
            <a:r>
              <a:rPr lang="tr-TR" sz="2800" spc="-65" dirty="0">
                <a:latin typeface="Arial"/>
                <a:cs typeface="Arial"/>
              </a:rPr>
              <a:t>işleminin</a:t>
            </a:r>
            <a:r>
              <a:rPr lang="tr-TR" sz="2800" spc="-140" dirty="0">
                <a:latin typeface="Arial"/>
                <a:cs typeface="Arial"/>
              </a:rPr>
              <a:t> </a:t>
            </a:r>
            <a:r>
              <a:rPr lang="tr-TR" sz="2800" spc="-130" dirty="0">
                <a:latin typeface="Arial"/>
                <a:cs typeface="Arial"/>
              </a:rPr>
              <a:t>yapılması</a:t>
            </a:r>
            <a:endParaRPr lang="tr-TR" sz="2800" dirty="0">
              <a:latin typeface="Arial"/>
              <a:cs typeface="Arial"/>
            </a:endParaRPr>
          </a:p>
          <a:p>
            <a:pPr algn="just"/>
            <a:endParaRPr lang="tr-TR" sz="2800" kern="0" dirty="0"/>
          </a:p>
          <a:p>
            <a:pPr algn="just">
              <a:buFont typeface="Wingdings" pitchFamily="2" charset="2"/>
              <a:buChar char="Ø"/>
            </a:pPr>
            <a:r>
              <a:rPr lang="tr-TR" sz="2800" spc="-125" dirty="0">
                <a:latin typeface="Arial"/>
                <a:cs typeface="Arial"/>
              </a:rPr>
              <a:t>Beyannamenin </a:t>
            </a:r>
            <a:r>
              <a:rPr lang="tr-TR" sz="2800" spc="-30" dirty="0">
                <a:latin typeface="Arial"/>
                <a:cs typeface="Arial"/>
              </a:rPr>
              <a:t>yetkili </a:t>
            </a:r>
            <a:r>
              <a:rPr lang="tr-TR" sz="2800" spc="-95" dirty="0">
                <a:latin typeface="Arial"/>
                <a:cs typeface="Arial"/>
              </a:rPr>
              <a:t>vergi </a:t>
            </a:r>
            <a:r>
              <a:rPr lang="tr-TR" sz="2800" spc="-100" dirty="0">
                <a:latin typeface="Arial"/>
                <a:cs typeface="Arial"/>
              </a:rPr>
              <a:t>dairesine </a:t>
            </a:r>
            <a:r>
              <a:rPr lang="tr-TR" sz="2800" spc="-50" dirty="0">
                <a:latin typeface="Arial"/>
                <a:cs typeface="Arial"/>
              </a:rPr>
              <a:t>elektronik</a:t>
            </a:r>
            <a:r>
              <a:rPr lang="tr-TR" sz="2800" spc="-320" dirty="0">
                <a:latin typeface="Arial"/>
                <a:cs typeface="Arial"/>
              </a:rPr>
              <a:t> </a:t>
            </a:r>
            <a:r>
              <a:rPr lang="tr-TR" sz="2800" spc="-70" dirty="0">
                <a:latin typeface="Arial"/>
                <a:cs typeface="Arial"/>
              </a:rPr>
              <a:t>ortamda  </a:t>
            </a:r>
            <a:r>
              <a:rPr lang="tr-TR" sz="2800" spc="-85" dirty="0">
                <a:latin typeface="Arial"/>
                <a:cs typeface="Arial"/>
              </a:rPr>
              <a:t>gönderilmesi</a:t>
            </a:r>
            <a:endParaRPr lang="tr-TR" sz="2800" dirty="0">
              <a:latin typeface="Arial"/>
              <a:cs typeface="Arial"/>
            </a:endParaRPr>
          </a:p>
          <a:p>
            <a:pPr algn="just"/>
            <a:endParaRPr lang="tr-TR" sz="2400" kern="1200" dirty="0">
              <a:cs typeface="Times New Roman" pitchFamily="18" charset="0"/>
            </a:endParaRPr>
          </a:p>
          <a:p>
            <a:pPr algn="just"/>
            <a:endParaRPr lang="tr-TR" sz="2400" kern="12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284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8284" y="577850"/>
            <a:ext cx="102108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eaLnBrk="0" fontAlgn="base" hangingPunct="0"/>
            <a:r>
              <a:rPr lang="tr-TR" sz="2400" dirty="0">
                <a:solidFill>
                  <a:srgbClr val="002060"/>
                </a:solidFill>
                <a:latin typeface="Calibri"/>
                <a:ea typeface="ＭＳ Ｐゴシック" charset="0"/>
              </a:rPr>
              <a:t>Geçiş Öncesi Yapılması Gereken Kontroller Nelerdir? </a:t>
            </a:r>
            <a:br>
              <a:rPr lang="en-US" sz="2400" dirty="0">
                <a:solidFill>
                  <a:srgbClr val="002060"/>
                </a:solidFill>
                <a:ea typeface="ＭＳ Ｐゴシック" charset="0"/>
              </a:rPr>
            </a:br>
            <a:br>
              <a:rPr lang="en-US" sz="1800" dirty="0">
                <a:solidFill>
                  <a:srgbClr val="002060"/>
                </a:solidFill>
                <a:ea typeface="ＭＳ Ｐゴシック" charset="0"/>
              </a:rPr>
            </a:b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id="{4812762C-AACC-4154-B8CE-0940BBF5361A}"/>
              </a:ext>
            </a:extLst>
          </p:cNvPr>
          <p:cNvSpPr txBox="1">
            <a:spLocks/>
          </p:cNvSpPr>
          <p:nvPr/>
        </p:nvSpPr>
        <p:spPr>
          <a:xfrm>
            <a:off x="438284" y="1230593"/>
            <a:ext cx="8712968" cy="289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endParaRPr lang="tr-TR" sz="2400" kern="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800" spc="-145" dirty="0">
                <a:latin typeface="Arial"/>
                <a:cs typeface="Arial"/>
              </a:rPr>
              <a:t>İnternet Vergi Dairesi (</a:t>
            </a:r>
            <a:r>
              <a:rPr lang="tr-TR" sz="2800" dirty="0">
                <a:hlinkClick r:id="rId2"/>
              </a:rPr>
              <a:t>https://intvrg.gib.gov.tr/index.jsp</a:t>
            </a:r>
            <a:r>
              <a:rPr lang="tr-TR" sz="2800" dirty="0"/>
              <a:t>) inden tüzel kişiliğe ait SGK işyerleri listesinin mevcut durum ile kontrol edilmesi gerekmektedir. Burada bir eksiklik var ise SGK ile iletişime geçip gerekli düzeltmeleri geçiş öncesi yaptırmalısınız. </a:t>
            </a:r>
            <a:endParaRPr lang="tr-TR" sz="2400" kern="1200" dirty="0">
              <a:cs typeface="Times New Roman" pitchFamily="18" charset="0"/>
            </a:endParaRPr>
          </a:p>
          <a:p>
            <a:pPr algn="just"/>
            <a:endParaRPr lang="tr-TR" sz="2400" kern="12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316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8284" y="577850"/>
            <a:ext cx="1021080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eaLnBrk="0" fontAlgn="base" hangingPunct="0"/>
            <a:r>
              <a:rPr lang="tr-TR" sz="2400" dirty="0">
                <a:solidFill>
                  <a:srgbClr val="002060"/>
                </a:solidFill>
                <a:latin typeface="Calibri"/>
                <a:ea typeface="ＭＳ Ｐゴシック" charset="0"/>
              </a:rPr>
              <a:t>01.01.2020 tarihinde bir süre uzatması olacak mı? </a:t>
            </a:r>
            <a:br>
              <a:rPr lang="en-US" sz="1800" dirty="0">
                <a:solidFill>
                  <a:srgbClr val="002060"/>
                </a:solidFill>
                <a:ea typeface="ＭＳ Ｐゴシック" charset="0"/>
              </a:rPr>
            </a:b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id="{4812762C-AACC-4154-B8CE-0940BBF5361A}"/>
              </a:ext>
            </a:extLst>
          </p:cNvPr>
          <p:cNvSpPr txBox="1">
            <a:spLocks/>
          </p:cNvSpPr>
          <p:nvPr/>
        </p:nvSpPr>
        <p:spPr>
          <a:xfrm>
            <a:off x="438284" y="1230593"/>
            <a:ext cx="8712968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endParaRPr lang="tr-TR" sz="2400" kern="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tr-TR" sz="2400" kern="1200" dirty="0">
              <a:cs typeface="Times New Roman" pitchFamily="18" charset="0"/>
            </a:endParaRPr>
          </a:p>
          <a:p>
            <a:pPr algn="just"/>
            <a:endParaRPr lang="tr-TR" sz="2400" kern="1200" dirty="0">
              <a:latin typeface="+mj-lt"/>
              <a:cs typeface="Times New Roman" pitchFamily="18" charset="0"/>
            </a:endParaRP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ADE0E195-3F35-49F4-AB90-7856B4800215}"/>
              </a:ext>
            </a:extLst>
          </p:cNvPr>
          <p:cNvSpPr txBox="1">
            <a:spLocks/>
          </p:cNvSpPr>
          <p:nvPr/>
        </p:nvSpPr>
        <p:spPr>
          <a:xfrm>
            <a:off x="438284" y="1230593"/>
            <a:ext cx="8712968" cy="3677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39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???</a:t>
            </a:r>
            <a:endParaRPr lang="tr-TR" sz="23900" kern="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331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8284" y="577850"/>
            <a:ext cx="1021080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eaLnBrk="0" fontAlgn="base" hangingPunct="0"/>
            <a:r>
              <a:rPr lang="tr-TR" sz="2400" dirty="0">
                <a:solidFill>
                  <a:srgbClr val="002060"/>
                </a:solidFill>
                <a:latin typeface="Calibri"/>
                <a:ea typeface="ＭＳ Ｐゴシック" charset="0"/>
              </a:rPr>
              <a:t>Diğer Hususlar</a:t>
            </a:r>
            <a:br>
              <a:rPr lang="en-US" sz="1800" dirty="0">
                <a:solidFill>
                  <a:srgbClr val="002060"/>
                </a:solidFill>
                <a:ea typeface="ＭＳ Ｐゴシック" charset="0"/>
              </a:rPr>
            </a:b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83FE939F-8D08-4EB4-AF24-5D49C0A6E534}"/>
              </a:ext>
            </a:extLst>
          </p:cNvPr>
          <p:cNvSpPr txBox="1"/>
          <p:nvPr/>
        </p:nvSpPr>
        <p:spPr>
          <a:xfrm>
            <a:off x="198526" y="1298098"/>
            <a:ext cx="9643974" cy="4480329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785"/>
              </a:spcBef>
              <a:buClr>
                <a:srgbClr val="FF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600" spc="-80" dirty="0">
                <a:latin typeface="Arial"/>
                <a:cs typeface="Arial"/>
              </a:rPr>
              <a:t>Muhtasar </a:t>
            </a:r>
            <a:r>
              <a:rPr sz="2600" spc="-155" dirty="0">
                <a:latin typeface="Arial"/>
                <a:cs typeface="Arial"/>
              </a:rPr>
              <a:t>ve </a:t>
            </a:r>
            <a:r>
              <a:rPr sz="2600" spc="-295" dirty="0">
                <a:latin typeface="Arial"/>
                <a:cs typeface="Arial"/>
              </a:rPr>
              <a:t>Sgk </a:t>
            </a:r>
            <a:r>
              <a:rPr sz="2600" b="1" spc="-140" dirty="0">
                <a:solidFill>
                  <a:srgbClr val="FF0000"/>
                </a:solidFill>
                <a:latin typeface="Trebuchet MS"/>
                <a:cs typeface="Trebuchet MS"/>
              </a:rPr>
              <a:t>Ödeme </a:t>
            </a:r>
            <a:r>
              <a:rPr sz="2600" b="1" spc="-160" dirty="0">
                <a:solidFill>
                  <a:srgbClr val="FF0000"/>
                </a:solidFill>
                <a:latin typeface="Trebuchet MS"/>
                <a:cs typeface="Trebuchet MS"/>
              </a:rPr>
              <a:t>sürelerinde </a:t>
            </a:r>
            <a:r>
              <a:rPr sz="2600" spc="-95" dirty="0">
                <a:latin typeface="Arial"/>
                <a:cs typeface="Arial"/>
              </a:rPr>
              <a:t>değişiklik</a:t>
            </a:r>
            <a:r>
              <a:rPr sz="2600" spc="-509" dirty="0">
                <a:latin typeface="Arial"/>
                <a:cs typeface="Arial"/>
              </a:rPr>
              <a:t> </a:t>
            </a:r>
            <a:r>
              <a:rPr sz="2600" spc="-85" dirty="0">
                <a:latin typeface="Arial"/>
                <a:cs typeface="Arial"/>
              </a:rPr>
              <a:t>yoktur.</a:t>
            </a:r>
            <a:endParaRPr sz="2600" dirty="0">
              <a:latin typeface="Arial"/>
              <a:cs typeface="Arial"/>
            </a:endParaRPr>
          </a:p>
          <a:p>
            <a:pPr marL="354965" marR="6985" indent="-342900" algn="just">
              <a:lnSpc>
                <a:spcPts val="2810"/>
              </a:lnSpc>
              <a:spcBef>
                <a:spcPts val="1040"/>
              </a:spcBef>
              <a:buClr>
                <a:srgbClr val="FF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600" spc="-135" dirty="0">
                <a:latin typeface="Arial"/>
                <a:cs typeface="Arial"/>
              </a:rPr>
              <a:t>Türkiye </a:t>
            </a:r>
            <a:r>
              <a:rPr sz="2600" spc="-100" dirty="0">
                <a:latin typeface="Arial"/>
                <a:cs typeface="Arial"/>
              </a:rPr>
              <a:t>genelinde; </a:t>
            </a:r>
            <a:r>
              <a:rPr sz="2600" spc="-55" dirty="0">
                <a:latin typeface="Arial"/>
                <a:cs typeface="Arial"/>
              </a:rPr>
              <a:t>İlk </a:t>
            </a:r>
            <a:r>
              <a:rPr sz="2600" spc="-140" dirty="0">
                <a:latin typeface="Arial"/>
                <a:cs typeface="Arial"/>
              </a:rPr>
              <a:t>başta </a:t>
            </a:r>
            <a:r>
              <a:rPr sz="2600" b="1" spc="-165" dirty="0">
                <a:latin typeface="Trebuchet MS"/>
                <a:cs typeface="Trebuchet MS"/>
              </a:rPr>
              <a:t>Kırşehir </a:t>
            </a:r>
            <a:r>
              <a:rPr sz="2600" spc="-45" dirty="0">
                <a:latin typeface="Arial"/>
                <a:cs typeface="Arial"/>
              </a:rPr>
              <a:t>ilinde </a:t>
            </a:r>
            <a:r>
              <a:rPr sz="2600" spc="-145" dirty="0">
                <a:latin typeface="Arial"/>
                <a:cs typeface="Arial"/>
              </a:rPr>
              <a:t>daha </a:t>
            </a:r>
            <a:r>
              <a:rPr sz="2600" spc="-135" dirty="0">
                <a:latin typeface="Arial"/>
                <a:cs typeface="Arial"/>
              </a:rPr>
              <a:t>sonra </a:t>
            </a:r>
            <a:r>
              <a:rPr sz="2600" b="1" spc="-145" dirty="0">
                <a:latin typeface="Trebuchet MS"/>
                <a:cs typeface="Trebuchet MS"/>
              </a:rPr>
              <a:t>Amasya,  </a:t>
            </a:r>
            <a:r>
              <a:rPr sz="2600" b="1" spc="-155" dirty="0">
                <a:latin typeface="Trebuchet MS"/>
                <a:cs typeface="Trebuchet MS"/>
              </a:rPr>
              <a:t>Bartın, </a:t>
            </a:r>
            <a:r>
              <a:rPr sz="2600" b="1" spc="-160" dirty="0">
                <a:latin typeface="Trebuchet MS"/>
                <a:cs typeface="Trebuchet MS"/>
              </a:rPr>
              <a:t>Çankırı </a:t>
            </a:r>
            <a:r>
              <a:rPr sz="2600" spc="-40" dirty="0">
                <a:latin typeface="Arial"/>
                <a:cs typeface="Arial"/>
              </a:rPr>
              <a:t>illerinde </a:t>
            </a:r>
            <a:r>
              <a:rPr sz="2600" b="1" spc="-135" dirty="0">
                <a:latin typeface="Trebuchet MS"/>
                <a:cs typeface="Trebuchet MS"/>
              </a:rPr>
              <a:t>1/1/2018 </a:t>
            </a:r>
            <a:r>
              <a:rPr sz="2600" spc="-120" dirty="0">
                <a:latin typeface="Arial"/>
                <a:cs typeface="Arial"/>
              </a:rPr>
              <a:t>de </a:t>
            </a:r>
            <a:r>
              <a:rPr sz="2600" spc="-160" dirty="0">
                <a:latin typeface="Arial"/>
                <a:cs typeface="Arial"/>
              </a:rPr>
              <a:t>başlamış </a:t>
            </a:r>
            <a:r>
              <a:rPr sz="2600" spc="-65" dirty="0">
                <a:latin typeface="Arial"/>
                <a:cs typeface="Arial"/>
              </a:rPr>
              <a:t>olup, </a:t>
            </a:r>
            <a:r>
              <a:rPr sz="2600" spc="-85" dirty="0">
                <a:latin typeface="Arial"/>
                <a:cs typeface="Arial"/>
              </a:rPr>
              <a:t>diğer  </a:t>
            </a:r>
            <a:r>
              <a:rPr sz="2600" spc="-45" dirty="0">
                <a:latin typeface="Arial"/>
                <a:cs typeface="Arial"/>
              </a:rPr>
              <a:t>illerde </a:t>
            </a:r>
            <a:r>
              <a:rPr sz="2600" spc="-140" dirty="0">
                <a:latin typeface="Arial"/>
                <a:cs typeface="Arial"/>
              </a:rPr>
              <a:t>ise </a:t>
            </a:r>
            <a:r>
              <a:rPr sz="2600" b="1" spc="-135" dirty="0">
                <a:latin typeface="Trebuchet MS"/>
                <a:cs typeface="Trebuchet MS"/>
              </a:rPr>
              <a:t>1/1/2020 </a:t>
            </a:r>
            <a:r>
              <a:rPr sz="2600" spc="-50" dirty="0">
                <a:latin typeface="Arial"/>
                <a:cs typeface="Arial"/>
              </a:rPr>
              <a:t>tarihinden </a:t>
            </a:r>
            <a:r>
              <a:rPr sz="2600" spc="-40" dirty="0">
                <a:latin typeface="Arial"/>
                <a:cs typeface="Arial"/>
              </a:rPr>
              <a:t>itibaren</a:t>
            </a:r>
            <a:r>
              <a:rPr sz="2600" spc="-484" dirty="0">
                <a:latin typeface="Arial"/>
                <a:cs typeface="Arial"/>
              </a:rPr>
              <a:t> </a:t>
            </a:r>
            <a:r>
              <a:rPr sz="2600" spc="-135" dirty="0">
                <a:latin typeface="Arial"/>
                <a:cs typeface="Arial"/>
              </a:rPr>
              <a:t>başlanacaktır.</a:t>
            </a:r>
            <a:endParaRPr sz="2600" dirty="0">
              <a:latin typeface="Arial"/>
              <a:cs typeface="Arial"/>
            </a:endParaRPr>
          </a:p>
          <a:p>
            <a:pPr marL="354965" marR="5080" indent="-342900" algn="just">
              <a:lnSpc>
                <a:spcPts val="2810"/>
              </a:lnSpc>
              <a:spcBef>
                <a:spcPts val="1005"/>
              </a:spcBef>
              <a:buClr>
                <a:srgbClr val="FF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600" spc="-85" dirty="0">
                <a:latin typeface="Arial"/>
                <a:cs typeface="Arial"/>
              </a:rPr>
              <a:t>Muhtasar </a:t>
            </a:r>
            <a:r>
              <a:rPr sz="2600" spc="-160" dirty="0">
                <a:latin typeface="Arial"/>
                <a:cs typeface="Arial"/>
              </a:rPr>
              <a:t>ve </a:t>
            </a:r>
            <a:r>
              <a:rPr sz="2600" spc="-105" dirty="0">
                <a:latin typeface="Arial"/>
                <a:cs typeface="Arial"/>
              </a:rPr>
              <a:t>Prim </a:t>
            </a:r>
            <a:r>
              <a:rPr sz="2600" spc="-110" dirty="0">
                <a:latin typeface="Arial"/>
                <a:cs typeface="Arial"/>
              </a:rPr>
              <a:t>Hizmet </a:t>
            </a:r>
            <a:r>
              <a:rPr sz="2600" spc="-140" dirty="0">
                <a:latin typeface="Arial"/>
                <a:cs typeface="Arial"/>
              </a:rPr>
              <a:t>Beyannamesinin </a:t>
            </a:r>
            <a:r>
              <a:rPr sz="2600" spc="-55" dirty="0">
                <a:latin typeface="Arial"/>
                <a:cs typeface="Arial"/>
              </a:rPr>
              <a:t>elektronik </a:t>
            </a:r>
            <a:r>
              <a:rPr sz="2600" spc="-70" dirty="0">
                <a:latin typeface="Arial"/>
                <a:cs typeface="Arial"/>
              </a:rPr>
              <a:t>ortamda  </a:t>
            </a:r>
            <a:r>
              <a:rPr sz="2600" spc="-85" dirty="0">
                <a:latin typeface="Arial"/>
                <a:cs typeface="Arial"/>
              </a:rPr>
              <a:t>gönderilebilmesi </a:t>
            </a:r>
            <a:r>
              <a:rPr sz="2600" spc="-65" dirty="0">
                <a:latin typeface="Arial"/>
                <a:cs typeface="Arial"/>
              </a:rPr>
              <a:t>için </a:t>
            </a:r>
            <a:r>
              <a:rPr sz="2600" spc="-75" dirty="0">
                <a:latin typeface="Arial"/>
                <a:cs typeface="Arial"/>
              </a:rPr>
              <a:t>şifre </a:t>
            </a:r>
            <a:r>
              <a:rPr sz="2600" spc="-85" dirty="0">
                <a:latin typeface="Arial"/>
                <a:cs typeface="Arial"/>
              </a:rPr>
              <a:t>verilmesi </a:t>
            </a:r>
            <a:r>
              <a:rPr sz="2600" spc="-150" dirty="0">
                <a:latin typeface="Arial"/>
                <a:cs typeface="Arial"/>
              </a:rPr>
              <a:t>ve </a:t>
            </a:r>
            <a:r>
              <a:rPr sz="2600" spc="-114" dirty="0">
                <a:latin typeface="Arial"/>
                <a:cs typeface="Arial"/>
              </a:rPr>
              <a:t>kullanılmasına </a:t>
            </a:r>
            <a:r>
              <a:rPr sz="2600" spc="-60" dirty="0">
                <a:latin typeface="Arial"/>
                <a:cs typeface="Arial"/>
              </a:rPr>
              <a:t>ilişkin  </a:t>
            </a:r>
            <a:r>
              <a:rPr sz="2600" spc="-75" dirty="0">
                <a:latin typeface="Arial"/>
                <a:cs typeface="Arial"/>
              </a:rPr>
              <a:t>işlemler </a:t>
            </a:r>
            <a:r>
              <a:rPr sz="2600" b="1" spc="-150" dirty="0">
                <a:latin typeface="Trebuchet MS"/>
                <a:cs typeface="Trebuchet MS"/>
              </a:rPr>
              <a:t>Gelir </a:t>
            </a:r>
            <a:r>
              <a:rPr sz="2600" b="1" spc="-125" dirty="0">
                <a:latin typeface="Trebuchet MS"/>
                <a:cs typeface="Trebuchet MS"/>
              </a:rPr>
              <a:t>İdaresi </a:t>
            </a:r>
            <a:r>
              <a:rPr sz="2600" b="1" spc="-135" dirty="0">
                <a:latin typeface="Trebuchet MS"/>
                <a:cs typeface="Trebuchet MS"/>
              </a:rPr>
              <a:t>Başkanlığınca</a:t>
            </a:r>
            <a:r>
              <a:rPr sz="2600" b="1" spc="-370" dirty="0">
                <a:latin typeface="Trebuchet MS"/>
                <a:cs typeface="Trebuchet MS"/>
              </a:rPr>
              <a:t> </a:t>
            </a:r>
            <a:r>
              <a:rPr sz="2600" spc="-120" dirty="0">
                <a:latin typeface="Arial"/>
                <a:cs typeface="Arial"/>
              </a:rPr>
              <a:t>yapılacaktır.</a:t>
            </a:r>
            <a:endParaRPr sz="2600" dirty="0">
              <a:latin typeface="Arial"/>
              <a:cs typeface="Arial"/>
            </a:endParaRPr>
          </a:p>
          <a:p>
            <a:pPr marL="354965" marR="5080" indent="-342900" algn="just">
              <a:lnSpc>
                <a:spcPct val="90000"/>
              </a:lnSpc>
              <a:spcBef>
                <a:spcPts val="955"/>
              </a:spcBef>
              <a:buClr>
                <a:srgbClr val="FF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600" spc="-85" dirty="0">
                <a:latin typeface="Arial"/>
                <a:cs typeface="Arial"/>
              </a:rPr>
              <a:t>Muhtasar </a:t>
            </a:r>
            <a:r>
              <a:rPr sz="2600" spc="-150" dirty="0">
                <a:latin typeface="Arial"/>
                <a:cs typeface="Arial"/>
              </a:rPr>
              <a:t>ve </a:t>
            </a:r>
            <a:r>
              <a:rPr sz="2600" spc="-105" dirty="0">
                <a:latin typeface="Arial"/>
                <a:cs typeface="Arial"/>
              </a:rPr>
              <a:t>Prim </a:t>
            </a:r>
            <a:r>
              <a:rPr sz="2600" spc="-110" dirty="0">
                <a:latin typeface="Arial"/>
                <a:cs typeface="Arial"/>
              </a:rPr>
              <a:t>Hizmet </a:t>
            </a:r>
            <a:r>
              <a:rPr sz="2600" spc="-160" dirty="0">
                <a:latin typeface="Arial"/>
                <a:cs typeface="Arial"/>
              </a:rPr>
              <a:t>Beyannamesi </a:t>
            </a:r>
            <a:r>
              <a:rPr sz="2600" spc="-145" dirty="0">
                <a:latin typeface="Arial"/>
                <a:cs typeface="Arial"/>
              </a:rPr>
              <a:t>dışında </a:t>
            </a:r>
            <a:r>
              <a:rPr sz="2600" spc="-125" dirty="0">
                <a:latin typeface="Arial"/>
                <a:cs typeface="Arial"/>
              </a:rPr>
              <a:t>kalan </a:t>
            </a:r>
            <a:r>
              <a:rPr sz="2600" spc="-220" dirty="0">
                <a:latin typeface="Arial"/>
                <a:cs typeface="Arial"/>
              </a:rPr>
              <a:t>Sosyal  </a:t>
            </a:r>
            <a:r>
              <a:rPr sz="2600" spc="-120" dirty="0">
                <a:latin typeface="Arial"/>
                <a:cs typeface="Arial"/>
              </a:rPr>
              <a:t>Güvenlik </a:t>
            </a:r>
            <a:r>
              <a:rPr sz="2600" spc="-130" dirty="0">
                <a:latin typeface="Arial"/>
                <a:cs typeface="Arial"/>
              </a:rPr>
              <a:t>Kurumuna </a:t>
            </a:r>
            <a:r>
              <a:rPr sz="2600" spc="-160" dirty="0">
                <a:latin typeface="Arial"/>
                <a:cs typeface="Arial"/>
              </a:rPr>
              <a:t>karşı </a:t>
            </a:r>
            <a:r>
              <a:rPr sz="2600" spc="-55" dirty="0">
                <a:latin typeface="Arial"/>
                <a:cs typeface="Arial"/>
              </a:rPr>
              <a:t>elektronik </a:t>
            </a:r>
            <a:r>
              <a:rPr sz="2600" spc="-70" dirty="0">
                <a:latin typeface="Arial"/>
                <a:cs typeface="Arial"/>
              </a:rPr>
              <a:t>ortamda </a:t>
            </a:r>
            <a:r>
              <a:rPr sz="2600" spc="-80" dirty="0">
                <a:latin typeface="Arial"/>
                <a:cs typeface="Arial"/>
              </a:rPr>
              <a:t>yerine </a:t>
            </a:r>
            <a:r>
              <a:rPr sz="2600" spc="-65" dirty="0">
                <a:latin typeface="Arial"/>
                <a:cs typeface="Arial"/>
              </a:rPr>
              <a:t>getirilmesi  </a:t>
            </a:r>
            <a:r>
              <a:rPr sz="2600" spc="-145" dirty="0">
                <a:latin typeface="Arial"/>
                <a:cs typeface="Arial"/>
              </a:rPr>
              <a:t>gereken </a:t>
            </a:r>
            <a:r>
              <a:rPr sz="2600" spc="-70" dirty="0">
                <a:latin typeface="Arial"/>
                <a:cs typeface="Arial"/>
              </a:rPr>
              <a:t>yükümlükler </a:t>
            </a:r>
            <a:r>
              <a:rPr sz="2600" spc="-60" dirty="0">
                <a:latin typeface="Arial"/>
                <a:cs typeface="Arial"/>
              </a:rPr>
              <a:t>için </a:t>
            </a:r>
            <a:r>
              <a:rPr sz="2600" spc="-75" dirty="0">
                <a:latin typeface="Arial"/>
                <a:cs typeface="Arial"/>
              </a:rPr>
              <a:t>şifre </a:t>
            </a:r>
            <a:r>
              <a:rPr sz="2600" spc="-90" dirty="0">
                <a:latin typeface="Arial"/>
                <a:cs typeface="Arial"/>
              </a:rPr>
              <a:t>verilmeye </a:t>
            </a:r>
            <a:r>
              <a:rPr sz="2600" spc="-145" dirty="0">
                <a:latin typeface="Arial"/>
                <a:cs typeface="Arial"/>
              </a:rPr>
              <a:t>devam </a:t>
            </a:r>
            <a:r>
              <a:rPr sz="2600" spc="-85" dirty="0">
                <a:latin typeface="Arial"/>
                <a:cs typeface="Arial"/>
              </a:rPr>
              <a:t>edilecektir</a:t>
            </a:r>
            <a:r>
              <a:rPr sz="2600" spc="-85" dirty="0">
                <a:solidFill>
                  <a:srgbClr val="FF0000"/>
                </a:solidFill>
                <a:latin typeface="Arial"/>
                <a:cs typeface="Arial"/>
              </a:rPr>
              <a:t>.  </a:t>
            </a:r>
            <a:r>
              <a:rPr sz="2600" b="1" spc="-160" dirty="0">
                <a:solidFill>
                  <a:srgbClr val="FF0000"/>
                </a:solidFill>
                <a:latin typeface="Trebuchet MS"/>
                <a:cs typeface="Trebuchet MS"/>
              </a:rPr>
              <a:t>Sgk’ </a:t>
            </a:r>
            <a:r>
              <a:rPr sz="2600" b="1" spc="-110" dirty="0">
                <a:solidFill>
                  <a:srgbClr val="FF0000"/>
                </a:solidFill>
                <a:latin typeface="Trebuchet MS"/>
                <a:cs typeface="Trebuchet MS"/>
              </a:rPr>
              <a:t>da </a:t>
            </a:r>
            <a:r>
              <a:rPr sz="2600" b="1" spc="-150" dirty="0">
                <a:solidFill>
                  <a:srgbClr val="FF0000"/>
                </a:solidFill>
                <a:latin typeface="Trebuchet MS"/>
                <a:cs typeface="Trebuchet MS"/>
              </a:rPr>
              <a:t>e-bildirge </a:t>
            </a:r>
            <a:r>
              <a:rPr sz="2600" b="1" spc="-130" dirty="0">
                <a:solidFill>
                  <a:srgbClr val="FF0000"/>
                </a:solidFill>
                <a:latin typeface="Trebuchet MS"/>
                <a:cs typeface="Trebuchet MS"/>
              </a:rPr>
              <a:t>dışındaki </a:t>
            </a:r>
            <a:r>
              <a:rPr sz="2600" b="1" spc="-125" dirty="0">
                <a:solidFill>
                  <a:srgbClr val="FF0000"/>
                </a:solidFill>
                <a:latin typeface="Trebuchet MS"/>
                <a:cs typeface="Trebuchet MS"/>
              </a:rPr>
              <a:t>tüm </a:t>
            </a:r>
            <a:r>
              <a:rPr sz="2600" b="1" spc="-150" dirty="0">
                <a:solidFill>
                  <a:srgbClr val="FF0000"/>
                </a:solidFill>
                <a:latin typeface="Trebuchet MS"/>
                <a:cs typeface="Trebuchet MS"/>
              </a:rPr>
              <a:t>işlemler </a:t>
            </a:r>
            <a:r>
              <a:rPr sz="2600" spc="-140" dirty="0">
                <a:latin typeface="Arial"/>
                <a:cs typeface="Arial"/>
              </a:rPr>
              <a:t>yapılmaya </a:t>
            </a:r>
            <a:r>
              <a:rPr sz="2600" spc="-145" dirty="0">
                <a:latin typeface="Arial"/>
                <a:cs typeface="Arial"/>
              </a:rPr>
              <a:t>devam  </a:t>
            </a:r>
            <a:r>
              <a:rPr sz="2600" spc="-80" dirty="0">
                <a:latin typeface="Arial"/>
                <a:cs typeface="Arial"/>
              </a:rPr>
              <a:t>edilecektir.</a:t>
            </a:r>
            <a:endParaRPr sz="2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2093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597" y="633489"/>
            <a:ext cx="960901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1800" spc="-5" dirty="0">
                <a:solidFill>
                  <a:srgbClr val="000000"/>
                </a:solidFill>
              </a:rPr>
              <a:t>Muhtasar ve Prim Hizmet Beyannamesi Nedir?</a:t>
            </a:r>
            <a:endParaRPr sz="1800" dirty="0"/>
          </a:p>
        </p:txBody>
      </p:sp>
      <p:sp>
        <p:nvSpPr>
          <p:cNvPr id="24" name="Akış Çizelgesi: Belge 23">
            <a:extLst>
              <a:ext uri="{FF2B5EF4-FFF2-40B4-BE49-F238E27FC236}">
                <a16:creationId xmlns:a16="http://schemas.microsoft.com/office/drawing/2014/main" id="{3ED58DF6-3643-4323-B4BF-27A6E861AD9F}"/>
              </a:ext>
            </a:extLst>
          </p:cNvPr>
          <p:cNvSpPr/>
          <p:nvPr/>
        </p:nvSpPr>
        <p:spPr>
          <a:xfrm>
            <a:off x="2711508" y="2157579"/>
            <a:ext cx="1720729" cy="915648"/>
          </a:xfrm>
          <a:prstGeom prst="flowChartDocument">
            <a:avLst/>
          </a:prstGeom>
          <a:solidFill>
            <a:srgbClr val="99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b="1" dirty="0">
                <a:solidFill>
                  <a:schemeClr val="tx1"/>
                </a:solidFill>
              </a:rPr>
              <a:t>MUHTASAR BEYANNAME</a:t>
            </a:r>
          </a:p>
          <a:p>
            <a:pPr algn="ctr"/>
            <a:endParaRPr lang="tr-TR" sz="1200" b="1" dirty="0">
              <a:solidFill>
                <a:schemeClr val="tx1"/>
              </a:solidFill>
            </a:endParaRPr>
          </a:p>
        </p:txBody>
      </p:sp>
      <p:sp>
        <p:nvSpPr>
          <p:cNvPr id="25" name="Akış Çizelgesi: Belge 24">
            <a:extLst>
              <a:ext uri="{FF2B5EF4-FFF2-40B4-BE49-F238E27FC236}">
                <a16:creationId xmlns:a16="http://schemas.microsoft.com/office/drawing/2014/main" id="{BA15A78A-99EA-47F6-9AD9-46CA93276E80}"/>
              </a:ext>
            </a:extLst>
          </p:cNvPr>
          <p:cNvSpPr/>
          <p:nvPr/>
        </p:nvSpPr>
        <p:spPr>
          <a:xfrm>
            <a:off x="5663836" y="2157579"/>
            <a:ext cx="1720729" cy="915648"/>
          </a:xfrm>
          <a:prstGeom prst="flowChartDocument">
            <a:avLst/>
          </a:prstGeom>
          <a:solidFill>
            <a:srgbClr val="D3E5E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b="1" dirty="0">
                <a:solidFill>
                  <a:schemeClr val="tx1"/>
                </a:solidFill>
              </a:rPr>
              <a:t>AYLIK PRİM VE HİZMET BELGESİ</a:t>
            </a:r>
          </a:p>
          <a:p>
            <a:pPr algn="ctr"/>
            <a:endParaRPr lang="tr-TR" sz="1200" b="1" dirty="0">
              <a:solidFill>
                <a:schemeClr val="tx1"/>
              </a:solidFill>
            </a:endParaRPr>
          </a:p>
        </p:txBody>
      </p:sp>
      <p:sp>
        <p:nvSpPr>
          <p:cNvPr id="26" name="Akış Çizelgesi: Belge 25">
            <a:extLst>
              <a:ext uri="{FF2B5EF4-FFF2-40B4-BE49-F238E27FC236}">
                <a16:creationId xmlns:a16="http://schemas.microsoft.com/office/drawing/2014/main" id="{AC24A694-95C5-4274-8F9D-4817052795FB}"/>
              </a:ext>
            </a:extLst>
          </p:cNvPr>
          <p:cNvSpPr/>
          <p:nvPr/>
        </p:nvSpPr>
        <p:spPr>
          <a:xfrm>
            <a:off x="3863636" y="3654368"/>
            <a:ext cx="2376245" cy="1065588"/>
          </a:xfrm>
          <a:prstGeom prst="flowChartDocument">
            <a:avLst/>
          </a:prstGeom>
          <a:solidFill>
            <a:srgbClr val="CC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400" b="1" dirty="0">
                <a:solidFill>
                  <a:schemeClr val="tx1"/>
                </a:solidFill>
              </a:rPr>
              <a:t>MUHTASAR VE PRİM HİZMET BEYANNAMESİ</a:t>
            </a:r>
          </a:p>
          <a:p>
            <a:pPr algn="ctr"/>
            <a:endParaRPr lang="tr-TR" sz="1400" b="1" dirty="0">
              <a:solidFill>
                <a:schemeClr val="tx1"/>
              </a:solidFill>
            </a:endParaRPr>
          </a:p>
        </p:txBody>
      </p:sp>
      <p:sp>
        <p:nvSpPr>
          <p:cNvPr id="27" name="Sol Ok 18">
            <a:extLst>
              <a:ext uri="{FF2B5EF4-FFF2-40B4-BE49-F238E27FC236}">
                <a16:creationId xmlns:a16="http://schemas.microsoft.com/office/drawing/2014/main" id="{1A8E4BDE-90E6-4E91-8880-C2174D8F5C1F}"/>
              </a:ext>
            </a:extLst>
          </p:cNvPr>
          <p:cNvSpPr/>
          <p:nvPr/>
        </p:nvSpPr>
        <p:spPr>
          <a:xfrm rot="16200000">
            <a:off x="4585317" y="-292292"/>
            <a:ext cx="1049574" cy="3933095"/>
          </a:xfrm>
          <a:prstGeom prst="leftArrow">
            <a:avLst>
              <a:gd name="adj1" fmla="val 50000"/>
              <a:gd name="adj2" fmla="val 45877"/>
            </a:avLst>
          </a:prstGeom>
          <a:solidFill>
            <a:schemeClr val="accent3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square" rtlCol="0" anchor="ctr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b="1" dirty="0">
                <a:solidFill>
                  <a:schemeClr val="tx1"/>
                </a:solidFill>
              </a:rPr>
              <a:t>193 sayılı Gelir Vergisi Kanununun 98/A maddesinin verdiği yetkiye istinaden</a:t>
            </a:r>
          </a:p>
        </p:txBody>
      </p:sp>
      <p:sp>
        <p:nvSpPr>
          <p:cNvPr id="28" name="Yuvarlatılmış Dikdörtgen 13">
            <a:extLst>
              <a:ext uri="{FF2B5EF4-FFF2-40B4-BE49-F238E27FC236}">
                <a16:creationId xmlns:a16="http://schemas.microsoft.com/office/drawing/2014/main" id="{DC48FF48-3D5B-4C32-93ED-F37B413A760C}"/>
              </a:ext>
            </a:extLst>
          </p:cNvPr>
          <p:cNvSpPr/>
          <p:nvPr/>
        </p:nvSpPr>
        <p:spPr>
          <a:xfrm>
            <a:off x="2711509" y="5037899"/>
            <a:ext cx="5080248" cy="1124546"/>
          </a:xfrm>
          <a:prstGeom prst="roundRect">
            <a:avLst/>
          </a:prstGeom>
          <a:solidFill>
            <a:srgbClr val="AFCFD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b="1" dirty="0">
              <a:solidFill>
                <a:schemeClr val="tx1"/>
              </a:solidFill>
            </a:endParaRPr>
          </a:p>
          <a:p>
            <a:pPr algn="ctr"/>
            <a:endParaRPr lang="tr-TR" sz="1400" b="1" dirty="0">
              <a:solidFill>
                <a:schemeClr val="tx1"/>
              </a:solidFill>
            </a:endParaRPr>
          </a:p>
          <a:p>
            <a:pPr algn="ctr"/>
            <a:r>
              <a:rPr lang="tr-TR" sz="1400" b="1" dirty="0">
                <a:solidFill>
                  <a:schemeClr val="tx1"/>
                </a:solidFill>
              </a:rPr>
              <a:t>VERGİ KESİNTİLERİ </a:t>
            </a:r>
          </a:p>
          <a:p>
            <a:pPr algn="ctr"/>
            <a:r>
              <a:rPr lang="tr-TR" sz="1600" b="1" dirty="0">
                <a:solidFill>
                  <a:schemeClr val="tx1"/>
                </a:solidFill>
              </a:rPr>
              <a:t>+ </a:t>
            </a:r>
          </a:p>
          <a:p>
            <a:pPr algn="ctr"/>
            <a:r>
              <a:rPr lang="tr-TR" sz="1400" b="1" dirty="0">
                <a:solidFill>
                  <a:schemeClr val="tx1"/>
                </a:solidFill>
              </a:rPr>
              <a:t>SİGORTALININ SİGORTA PRİMLERİ VE KAZANÇLARI TOPLAMI + PRİM ÖDEME GÜN SAYILARI</a:t>
            </a:r>
          </a:p>
          <a:p>
            <a:pPr algn="ctr"/>
            <a:endParaRPr lang="tr-TR" sz="1400" b="1" dirty="0">
              <a:solidFill>
                <a:schemeClr val="tx1"/>
              </a:solidFill>
            </a:endParaRPr>
          </a:p>
          <a:p>
            <a:pPr algn="ctr"/>
            <a:endParaRPr lang="tr-TR" sz="1400" b="1" dirty="0">
              <a:solidFill>
                <a:schemeClr val="tx1"/>
              </a:solidFill>
            </a:endParaRPr>
          </a:p>
        </p:txBody>
      </p:sp>
      <p:cxnSp>
        <p:nvCxnSpPr>
          <p:cNvPr id="29" name="Dirsek Bağlayıcısı 8">
            <a:extLst>
              <a:ext uri="{FF2B5EF4-FFF2-40B4-BE49-F238E27FC236}">
                <a16:creationId xmlns:a16="http://schemas.microsoft.com/office/drawing/2014/main" id="{6F69D2B1-0E0A-4A75-99E0-9673007C2B30}"/>
              </a:ext>
            </a:extLst>
          </p:cNvPr>
          <p:cNvCxnSpPr>
            <a:stCxn id="24" idx="2"/>
            <a:endCxn id="26" idx="0"/>
          </p:cNvCxnSpPr>
          <p:nvPr/>
        </p:nvCxnSpPr>
        <p:spPr>
          <a:xfrm rot="16200000" flipH="1">
            <a:off x="3990978" y="2593587"/>
            <a:ext cx="641676" cy="1479886"/>
          </a:xfrm>
          <a:prstGeom prst="bent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Dirsek Bağlayıcısı 16">
            <a:extLst>
              <a:ext uri="{FF2B5EF4-FFF2-40B4-BE49-F238E27FC236}">
                <a16:creationId xmlns:a16="http://schemas.microsoft.com/office/drawing/2014/main" id="{16AA951B-9798-49C1-A873-33C6EBDD77D0}"/>
              </a:ext>
            </a:extLst>
          </p:cNvPr>
          <p:cNvCxnSpPr>
            <a:stCxn id="25" idx="2"/>
            <a:endCxn id="26" idx="0"/>
          </p:cNvCxnSpPr>
          <p:nvPr/>
        </p:nvCxnSpPr>
        <p:spPr>
          <a:xfrm rot="5400000">
            <a:off x="5467142" y="2597309"/>
            <a:ext cx="641676" cy="1472442"/>
          </a:xfrm>
          <a:prstGeom prst="bent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ol Ayraç 30">
            <a:extLst>
              <a:ext uri="{FF2B5EF4-FFF2-40B4-BE49-F238E27FC236}">
                <a16:creationId xmlns:a16="http://schemas.microsoft.com/office/drawing/2014/main" id="{944C4489-1F50-45E5-A03A-880CB74EC9BA}"/>
              </a:ext>
            </a:extLst>
          </p:cNvPr>
          <p:cNvSpPr/>
          <p:nvPr/>
        </p:nvSpPr>
        <p:spPr>
          <a:xfrm rot="-5400000">
            <a:off x="4884198" y="3441272"/>
            <a:ext cx="374849" cy="2704005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2" name="Resim 31">
            <a:extLst>
              <a:ext uri="{FF2B5EF4-FFF2-40B4-BE49-F238E27FC236}">
                <a16:creationId xmlns:a16="http://schemas.microsoft.com/office/drawing/2014/main" id="{093E111F-0691-4C94-8212-D612BB512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700" y="2262668"/>
            <a:ext cx="1093497" cy="540740"/>
          </a:xfrm>
          <a:prstGeom prst="rect">
            <a:avLst/>
          </a:prstGeom>
          <a:ln w="15875">
            <a:solidFill>
              <a:schemeClr val="accent5">
                <a:lumMod val="75000"/>
              </a:schemeClr>
            </a:solidFill>
          </a:ln>
        </p:spPr>
      </p:pic>
      <p:pic>
        <p:nvPicPr>
          <p:cNvPr id="33" name="Resim 32">
            <a:extLst>
              <a:ext uri="{FF2B5EF4-FFF2-40B4-BE49-F238E27FC236}">
                <a16:creationId xmlns:a16="http://schemas.microsoft.com/office/drawing/2014/main" id="{D982E708-8916-4291-8204-8157F0C7F0C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680" y="2368030"/>
            <a:ext cx="1081481" cy="494745"/>
          </a:xfrm>
          <a:prstGeom prst="rect">
            <a:avLst/>
          </a:prstGeom>
          <a:solidFill>
            <a:srgbClr val="CCFFFF"/>
          </a:solidFill>
          <a:ln w="15875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93532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8284" y="577850"/>
            <a:ext cx="1021080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eaLnBrk="0" fontAlgn="base" hangingPunct="0"/>
            <a:r>
              <a:rPr lang="tr-TR" sz="2400" dirty="0">
                <a:solidFill>
                  <a:srgbClr val="002060"/>
                </a:solidFill>
                <a:latin typeface="Calibri"/>
                <a:ea typeface="ＭＳ Ｐゴシック" charset="0"/>
              </a:rPr>
              <a:t>Diğer Hususlar</a:t>
            </a:r>
            <a:br>
              <a:rPr lang="en-US" sz="1800" dirty="0">
                <a:solidFill>
                  <a:srgbClr val="002060"/>
                </a:solidFill>
                <a:ea typeface="ＭＳ Ｐゴシック" charset="0"/>
              </a:rPr>
            </a:b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AE3DCF49-9D7E-438D-BAFE-50AAEA7B5C5E}"/>
              </a:ext>
            </a:extLst>
          </p:cNvPr>
          <p:cNvSpPr txBox="1"/>
          <p:nvPr/>
        </p:nvSpPr>
        <p:spPr>
          <a:xfrm>
            <a:off x="317500" y="1339850"/>
            <a:ext cx="9067800" cy="4098558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820"/>
              </a:spcBef>
              <a:buClr>
                <a:srgbClr val="FF0000"/>
              </a:buClr>
              <a:buFont typeface="Wingdings"/>
              <a:buChar char=""/>
              <a:tabLst>
                <a:tab pos="469900" algn="l"/>
                <a:tab pos="470534" algn="l"/>
              </a:tabLst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İşçi </a:t>
            </a:r>
            <a:r>
              <a:rPr sz="2400" u="heavy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çalıştıran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her </a:t>
            </a:r>
            <a:r>
              <a:rPr sz="2400" spc="-70" dirty="0">
                <a:latin typeface="Arial"/>
                <a:cs typeface="Arial"/>
              </a:rPr>
              <a:t>mükellef </a:t>
            </a:r>
            <a:r>
              <a:rPr sz="2400" b="1" spc="-140" dirty="0">
                <a:solidFill>
                  <a:srgbClr val="FF0000"/>
                </a:solidFill>
                <a:latin typeface="Trebuchet MS"/>
                <a:cs typeface="Trebuchet MS"/>
              </a:rPr>
              <a:t>aylık </a:t>
            </a:r>
            <a:r>
              <a:rPr sz="2400" b="1" spc="-25" dirty="0">
                <a:solidFill>
                  <a:srgbClr val="FF0000"/>
                </a:solidFill>
                <a:latin typeface="Trebuchet MS"/>
                <a:cs typeface="Trebuchet MS"/>
              </a:rPr>
              <a:t>MAPHB </a:t>
            </a:r>
            <a:r>
              <a:rPr sz="2400" spc="-125" dirty="0">
                <a:latin typeface="Arial"/>
                <a:cs typeface="Arial"/>
              </a:rPr>
              <a:t>beyannamesi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verecektir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720"/>
              </a:spcBef>
              <a:buClr>
                <a:srgbClr val="FF0000"/>
              </a:buClr>
              <a:buFont typeface="Wingdings"/>
              <a:buChar char=""/>
              <a:tabLst>
                <a:tab pos="356235" algn="l"/>
              </a:tabLst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İşçi </a:t>
            </a:r>
            <a:r>
              <a:rPr sz="2400" u="heavy" spc="-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çalıştırmayanlar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isterlerse </a:t>
            </a:r>
            <a:r>
              <a:rPr sz="2400" b="1" spc="-245" dirty="0">
                <a:solidFill>
                  <a:srgbClr val="FF0000"/>
                </a:solidFill>
                <a:latin typeface="Trebuchet MS"/>
                <a:cs typeface="Trebuchet MS"/>
              </a:rPr>
              <a:t>3’er </a:t>
            </a:r>
            <a:r>
              <a:rPr sz="2400" b="1" spc="-140" dirty="0">
                <a:solidFill>
                  <a:srgbClr val="FF0000"/>
                </a:solidFill>
                <a:latin typeface="Trebuchet MS"/>
                <a:cs typeface="Trebuchet MS"/>
              </a:rPr>
              <a:t>aylık </a:t>
            </a:r>
            <a:r>
              <a:rPr sz="2400" spc="-85" dirty="0">
                <a:latin typeface="Arial"/>
                <a:cs typeface="Arial"/>
              </a:rPr>
              <a:t>dönemlerde</a:t>
            </a:r>
            <a:r>
              <a:rPr sz="2400" spc="-24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verebilirler.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710"/>
              </a:spcBef>
              <a:buClr>
                <a:srgbClr val="FF0000"/>
              </a:buClr>
              <a:buFont typeface="Wingdings"/>
              <a:buChar char=""/>
              <a:tabLst>
                <a:tab pos="356235" algn="l"/>
              </a:tabLst>
            </a:pPr>
            <a:r>
              <a:rPr sz="2400" spc="-195" dirty="0">
                <a:latin typeface="Arial"/>
                <a:cs typeface="Arial"/>
              </a:rPr>
              <a:t>Sgk’ya </a:t>
            </a:r>
            <a:r>
              <a:rPr sz="2400" spc="-50" dirty="0">
                <a:latin typeface="Arial"/>
                <a:cs typeface="Arial"/>
              </a:rPr>
              <a:t>artık </a:t>
            </a:r>
            <a:r>
              <a:rPr sz="2400" b="1" spc="-140" dirty="0">
                <a:solidFill>
                  <a:srgbClr val="FF0000"/>
                </a:solidFill>
                <a:latin typeface="Trebuchet MS"/>
                <a:cs typeface="Trebuchet MS"/>
              </a:rPr>
              <a:t>e-bildirge</a:t>
            </a:r>
            <a:r>
              <a:rPr sz="2400" b="1" spc="-2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latin typeface="Arial"/>
                <a:cs typeface="Arial"/>
              </a:rPr>
              <a:t>verilmeyecektir.</a:t>
            </a:r>
            <a:endParaRPr sz="2400" dirty="0">
              <a:latin typeface="Arial"/>
              <a:cs typeface="Arial"/>
            </a:endParaRPr>
          </a:p>
          <a:p>
            <a:pPr marL="355600" marR="1167130" indent="-343535">
              <a:lnSpc>
                <a:spcPts val="2590"/>
              </a:lnSpc>
              <a:spcBef>
                <a:spcPts val="1035"/>
              </a:spcBef>
              <a:buClr>
                <a:srgbClr val="FF0000"/>
              </a:buClr>
              <a:buFont typeface="Wingdings"/>
              <a:buChar char=""/>
              <a:tabLst>
                <a:tab pos="356235" algn="l"/>
              </a:tabLst>
            </a:pPr>
            <a:r>
              <a:rPr sz="2400" spc="-200" dirty="0">
                <a:latin typeface="Arial"/>
                <a:cs typeface="Arial"/>
              </a:rPr>
              <a:t>Sgk’da </a:t>
            </a:r>
            <a:r>
              <a:rPr sz="2400" b="1" spc="-140" dirty="0">
                <a:solidFill>
                  <a:srgbClr val="FF0000"/>
                </a:solidFill>
                <a:latin typeface="Trebuchet MS"/>
                <a:cs typeface="Trebuchet MS"/>
              </a:rPr>
              <a:t>e-bildirge </a:t>
            </a:r>
            <a:r>
              <a:rPr sz="2400" b="1" spc="-120" dirty="0">
                <a:solidFill>
                  <a:srgbClr val="FF0000"/>
                </a:solidFill>
                <a:latin typeface="Trebuchet MS"/>
                <a:cs typeface="Trebuchet MS"/>
              </a:rPr>
              <a:t>dışındaki </a:t>
            </a:r>
            <a:r>
              <a:rPr sz="2400" b="1" spc="-125" dirty="0">
                <a:solidFill>
                  <a:srgbClr val="FF0000"/>
                </a:solidFill>
                <a:latin typeface="Trebuchet MS"/>
                <a:cs typeface="Trebuchet MS"/>
              </a:rPr>
              <a:t>tüm </a:t>
            </a:r>
            <a:r>
              <a:rPr sz="2400" b="1" spc="-135" dirty="0">
                <a:solidFill>
                  <a:srgbClr val="FF0000"/>
                </a:solidFill>
                <a:latin typeface="Trebuchet MS"/>
                <a:cs typeface="Trebuchet MS"/>
              </a:rPr>
              <a:t>işlemler </a:t>
            </a:r>
            <a:r>
              <a:rPr sz="2400" spc="-130" dirty="0">
                <a:latin typeface="Arial"/>
                <a:cs typeface="Arial"/>
              </a:rPr>
              <a:t>yapılmaya</a:t>
            </a:r>
            <a:r>
              <a:rPr sz="2400" spc="-31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devam  </a:t>
            </a:r>
            <a:r>
              <a:rPr sz="2400" spc="-75" dirty="0">
                <a:latin typeface="Arial"/>
                <a:cs typeface="Arial"/>
              </a:rPr>
              <a:t>edilecektir.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ts val="2735"/>
              </a:lnSpc>
              <a:spcBef>
                <a:spcPts val="685"/>
              </a:spcBef>
              <a:buClr>
                <a:srgbClr val="FF0000"/>
              </a:buClr>
              <a:buFont typeface="Wingdings"/>
              <a:buChar char=""/>
              <a:tabLst>
                <a:tab pos="356235" algn="l"/>
              </a:tabLst>
            </a:pPr>
            <a:r>
              <a:rPr sz="2400" spc="-275" dirty="0">
                <a:latin typeface="Arial"/>
                <a:cs typeface="Arial"/>
              </a:rPr>
              <a:t>Sgk </a:t>
            </a:r>
            <a:r>
              <a:rPr sz="2400" spc="-95" dirty="0">
                <a:latin typeface="Arial"/>
                <a:cs typeface="Arial"/>
              </a:rPr>
              <a:t>tahakkuklarına </a:t>
            </a:r>
            <a:r>
              <a:rPr sz="2400" spc="-160" dirty="0">
                <a:latin typeface="Arial"/>
                <a:cs typeface="Arial"/>
              </a:rPr>
              <a:t>damga </a:t>
            </a:r>
            <a:r>
              <a:rPr sz="2400" spc="-105" dirty="0">
                <a:latin typeface="Arial"/>
                <a:cs typeface="Arial"/>
              </a:rPr>
              <a:t>vergisi </a:t>
            </a:r>
            <a:r>
              <a:rPr sz="2400" spc="-135" dirty="0">
                <a:latin typeface="Arial"/>
                <a:cs typeface="Arial"/>
              </a:rPr>
              <a:t>uygulanmayacak,</a:t>
            </a:r>
            <a:r>
              <a:rPr sz="2400" spc="-465" dirty="0">
                <a:latin typeface="Arial"/>
                <a:cs typeface="Arial"/>
              </a:rPr>
              <a:t> </a:t>
            </a:r>
            <a:r>
              <a:rPr sz="2400" spc="-170" dirty="0">
                <a:latin typeface="Arial"/>
                <a:cs typeface="Arial"/>
              </a:rPr>
              <a:t>sadece</a:t>
            </a:r>
            <a:endParaRPr sz="2400" dirty="0">
              <a:latin typeface="Arial"/>
              <a:cs typeface="Arial"/>
            </a:endParaRPr>
          </a:p>
          <a:p>
            <a:pPr marL="355600" marR="184150">
              <a:lnSpc>
                <a:spcPts val="2590"/>
              </a:lnSpc>
              <a:spcBef>
                <a:spcPts val="185"/>
              </a:spcBef>
            </a:pPr>
            <a:r>
              <a:rPr sz="2400" spc="-95" dirty="0">
                <a:latin typeface="Arial"/>
                <a:cs typeface="Arial"/>
              </a:rPr>
              <a:t>muhtasar </a:t>
            </a:r>
            <a:r>
              <a:rPr sz="2400" spc="-110" dirty="0">
                <a:latin typeface="Arial"/>
                <a:cs typeface="Arial"/>
              </a:rPr>
              <a:t>tahakkukuna </a:t>
            </a:r>
            <a:r>
              <a:rPr sz="2400" spc="-160" dirty="0">
                <a:latin typeface="Arial"/>
                <a:cs typeface="Arial"/>
              </a:rPr>
              <a:t>damga </a:t>
            </a:r>
            <a:r>
              <a:rPr sz="2400" spc="-105" dirty="0">
                <a:latin typeface="Arial"/>
                <a:cs typeface="Arial"/>
              </a:rPr>
              <a:t>vergisi </a:t>
            </a:r>
            <a:r>
              <a:rPr sz="2400" spc="-114" dirty="0">
                <a:latin typeface="Arial"/>
                <a:cs typeface="Arial"/>
              </a:rPr>
              <a:t>uygulanacaktır. </a:t>
            </a:r>
            <a:r>
              <a:rPr sz="2400" spc="-125" dirty="0">
                <a:latin typeface="Arial"/>
                <a:cs typeface="Arial"/>
              </a:rPr>
              <a:t>2020 </a:t>
            </a:r>
            <a:r>
              <a:rPr sz="2400" spc="-85" dirty="0">
                <a:latin typeface="Arial"/>
                <a:cs typeface="Arial"/>
              </a:rPr>
              <a:t>yılı </a:t>
            </a:r>
            <a:r>
              <a:rPr sz="2400" spc="-60" dirty="0">
                <a:latin typeface="Arial"/>
                <a:cs typeface="Arial"/>
              </a:rPr>
              <a:t>için  </a:t>
            </a:r>
            <a:r>
              <a:rPr sz="2400" spc="-80" dirty="0">
                <a:latin typeface="Arial"/>
                <a:cs typeface="Arial"/>
              </a:rPr>
              <a:t>Muhtasar </a:t>
            </a:r>
            <a:r>
              <a:rPr sz="2400" spc="-200" dirty="0">
                <a:latin typeface="Arial"/>
                <a:cs typeface="Arial"/>
              </a:rPr>
              <a:t>Damga </a:t>
            </a:r>
            <a:r>
              <a:rPr sz="2400" spc="-135" dirty="0">
                <a:latin typeface="Arial"/>
                <a:cs typeface="Arial"/>
              </a:rPr>
              <a:t>Vergisi </a:t>
            </a:r>
            <a:r>
              <a:rPr sz="2400" b="1" spc="-110" dirty="0">
                <a:latin typeface="Trebuchet MS"/>
                <a:cs typeface="Trebuchet MS"/>
              </a:rPr>
              <a:t>…………..</a:t>
            </a:r>
            <a:r>
              <a:rPr sz="2400" spc="-110" dirty="0">
                <a:latin typeface="Arial"/>
                <a:cs typeface="Arial"/>
              </a:rPr>
              <a:t>olarak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uygulanmaktadır.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ts val="2735"/>
              </a:lnSpc>
              <a:spcBef>
                <a:spcPts val="675"/>
              </a:spcBef>
              <a:buClr>
                <a:srgbClr val="FF0000"/>
              </a:buClr>
              <a:buFont typeface="Wingdings"/>
              <a:buChar char=""/>
              <a:tabLst>
                <a:tab pos="356235" algn="l"/>
              </a:tabLst>
            </a:pPr>
            <a:r>
              <a:rPr sz="2400" b="1" spc="-155" dirty="0">
                <a:latin typeface="Trebuchet MS"/>
                <a:cs typeface="Trebuchet MS"/>
              </a:rPr>
              <a:t>Vergi </a:t>
            </a:r>
            <a:r>
              <a:rPr sz="2400" b="1" spc="-140" dirty="0">
                <a:latin typeface="Trebuchet MS"/>
                <a:cs typeface="Trebuchet MS"/>
              </a:rPr>
              <a:t>Kesintisinden </a:t>
            </a:r>
            <a:r>
              <a:rPr sz="2400" b="1" spc="-125" dirty="0">
                <a:latin typeface="Trebuchet MS"/>
                <a:cs typeface="Trebuchet MS"/>
              </a:rPr>
              <a:t>muaf </a:t>
            </a:r>
            <a:r>
              <a:rPr sz="2400" b="1" spc="-120" dirty="0">
                <a:latin typeface="Trebuchet MS"/>
                <a:cs typeface="Trebuchet MS"/>
              </a:rPr>
              <a:t>olanların  </a:t>
            </a:r>
            <a:r>
              <a:rPr sz="2400" spc="-130" dirty="0">
                <a:latin typeface="Arial"/>
                <a:cs typeface="Arial"/>
              </a:rPr>
              <a:t>beyan </a:t>
            </a:r>
            <a:r>
              <a:rPr sz="2400" spc="-40" dirty="0">
                <a:latin typeface="Arial"/>
                <a:cs typeface="Arial"/>
              </a:rPr>
              <a:t>bildirimlerinde,</a:t>
            </a:r>
            <a:r>
              <a:rPr sz="2400" spc="-340" dirty="0">
                <a:latin typeface="Arial"/>
                <a:cs typeface="Arial"/>
              </a:rPr>
              <a:t> </a:t>
            </a:r>
            <a:r>
              <a:rPr sz="2400" spc="-160" dirty="0">
                <a:latin typeface="Arial"/>
                <a:cs typeface="Arial"/>
              </a:rPr>
              <a:t>damga</a:t>
            </a:r>
            <a:endParaRPr sz="2400" dirty="0">
              <a:latin typeface="Arial"/>
              <a:cs typeface="Arial"/>
            </a:endParaRPr>
          </a:p>
          <a:p>
            <a:pPr marL="355600">
              <a:lnSpc>
                <a:spcPts val="2735"/>
              </a:lnSpc>
              <a:tabLst>
                <a:tab pos="4180840" algn="l"/>
              </a:tabLst>
            </a:pPr>
            <a:r>
              <a:rPr sz="2400" spc="-105" dirty="0">
                <a:latin typeface="Arial"/>
                <a:cs typeface="Arial"/>
              </a:rPr>
              <a:t>vergisi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muhtasar</a:t>
            </a:r>
            <a:r>
              <a:rPr sz="2400" spc="-110" dirty="0">
                <a:latin typeface="Arial"/>
                <a:cs typeface="Arial"/>
              </a:rPr>
              <a:t> tahakkukuna	</a:t>
            </a:r>
            <a:r>
              <a:rPr sz="2400" spc="-150" dirty="0">
                <a:latin typeface="Arial"/>
                <a:cs typeface="Arial"/>
              </a:rPr>
              <a:t>ve </a:t>
            </a:r>
            <a:r>
              <a:rPr sz="2400" b="1" spc="-110" dirty="0">
                <a:latin typeface="Trebuchet MS"/>
                <a:cs typeface="Trebuchet MS"/>
              </a:rPr>
              <a:t>………. </a:t>
            </a:r>
            <a:r>
              <a:rPr sz="2400" b="1" spc="-300" dirty="0">
                <a:latin typeface="Trebuchet MS"/>
                <a:cs typeface="Trebuchet MS"/>
              </a:rPr>
              <a:t>TL </a:t>
            </a:r>
            <a:r>
              <a:rPr sz="2400" spc="-95" dirty="0">
                <a:latin typeface="Arial"/>
                <a:cs typeface="Arial"/>
              </a:rPr>
              <a:t>olarak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uygulanmaktadır.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1621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8284" y="577850"/>
            <a:ext cx="1021080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eaLnBrk="0" fontAlgn="base" hangingPunct="0"/>
            <a:r>
              <a:rPr lang="tr-TR" sz="2400" dirty="0">
                <a:solidFill>
                  <a:srgbClr val="002060"/>
                </a:solidFill>
                <a:latin typeface="Calibri"/>
                <a:ea typeface="ＭＳ Ｐゴシック" charset="0"/>
              </a:rPr>
              <a:t>Diğer Hususlar</a:t>
            </a:r>
            <a:br>
              <a:rPr lang="en-US" sz="1800" dirty="0">
                <a:solidFill>
                  <a:srgbClr val="002060"/>
                </a:solidFill>
                <a:ea typeface="ＭＳ Ｐゴシック" charset="0"/>
              </a:rPr>
            </a:b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3D891E25-8C03-42B9-AA8B-28246E36A137}"/>
              </a:ext>
            </a:extLst>
          </p:cNvPr>
          <p:cNvSpPr txBox="1"/>
          <p:nvPr/>
        </p:nvSpPr>
        <p:spPr>
          <a:xfrm>
            <a:off x="209499" y="1744217"/>
            <a:ext cx="85972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Wingdings"/>
              <a:buChar char=""/>
              <a:tabLst>
                <a:tab pos="355600" algn="l"/>
                <a:tab pos="2173605" algn="l"/>
                <a:tab pos="2844165" algn="l"/>
                <a:tab pos="4253865" algn="l"/>
                <a:tab pos="5993130" algn="l"/>
                <a:tab pos="7186930" algn="l"/>
                <a:tab pos="8148320" algn="l"/>
              </a:tabLst>
            </a:pPr>
            <a:r>
              <a:rPr sz="2400" spc="-40" dirty="0">
                <a:latin typeface="Arial"/>
                <a:cs typeface="Arial"/>
              </a:rPr>
              <a:t>Bildir</a:t>
            </a:r>
            <a:r>
              <a:rPr sz="2400" spc="-35" dirty="0">
                <a:latin typeface="Arial"/>
                <a:cs typeface="Arial"/>
              </a:rPr>
              <a:t>i</a:t>
            </a:r>
            <a:r>
              <a:rPr sz="2400" spc="-50" dirty="0">
                <a:latin typeface="Arial"/>
                <a:cs typeface="Arial"/>
              </a:rPr>
              <a:t>mle</a:t>
            </a:r>
            <a:r>
              <a:rPr sz="2400" spc="-60" dirty="0">
                <a:latin typeface="Arial"/>
                <a:cs typeface="Arial"/>
              </a:rPr>
              <a:t>r</a:t>
            </a:r>
            <a:r>
              <a:rPr sz="2400" spc="-90" dirty="0">
                <a:latin typeface="Arial"/>
                <a:cs typeface="Arial"/>
              </a:rPr>
              <a:t>d</a:t>
            </a:r>
            <a:r>
              <a:rPr sz="2400" spc="-14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b="1" spc="-490" dirty="0">
                <a:latin typeface="Trebuchet MS"/>
                <a:cs typeface="Trebuchet MS"/>
              </a:rPr>
              <a:t>T</a:t>
            </a:r>
            <a:r>
              <a:rPr sz="2400" b="1" spc="-290" dirty="0">
                <a:latin typeface="Trebuchet MS"/>
                <a:cs typeface="Trebuchet MS"/>
              </a:rPr>
              <a:t>.</a:t>
            </a:r>
            <a:r>
              <a:rPr sz="2400" b="1" spc="-200" dirty="0">
                <a:latin typeface="Trebuchet MS"/>
                <a:cs typeface="Trebuchet MS"/>
              </a:rPr>
              <a:t>C</a:t>
            </a:r>
            <a:r>
              <a:rPr sz="2400" b="1" spc="-245" dirty="0">
                <a:latin typeface="Trebuchet MS"/>
                <a:cs typeface="Trebuchet MS"/>
              </a:rPr>
              <a:t>.</a:t>
            </a:r>
            <a:r>
              <a:rPr sz="2400" b="1" dirty="0">
                <a:latin typeface="Trebuchet MS"/>
                <a:cs typeface="Trebuchet MS"/>
              </a:rPr>
              <a:t>	</a:t>
            </a:r>
            <a:r>
              <a:rPr sz="2400" spc="-110" dirty="0">
                <a:latin typeface="Arial"/>
                <a:cs typeface="Arial"/>
              </a:rPr>
              <a:t>Numa</a:t>
            </a:r>
            <a:r>
              <a:rPr sz="2400" spc="-100" dirty="0">
                <a:latin typeface="Arial"/>
                <a:cs typeface="Arial"/>
              </a:rPr>
              <a:t>r</a:t>
            </a:r>
            <a:r>
              <a:rPr sz="2400" spc="-190" dirty="0">
                <a:latin typeface="Arial"/>
                <a:cs typeface="Arial"/>
              </a:rPr>
              <a:t>ası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45" dirty="0">
                <a:latin typeface="Arial"/>
                <a:cs typeface="Arial"/>
              </a:rPr>
              <a:t>k</a:t>
            </a:r>
            <a:r>
              <a:rPr sz="2400" spc="-50" dirty="0">
                <a:latin typeface="Arial"/>
                <a:cs typeface="Arial"/>
              </a:rPr>
              <a:t>u</a:t>
            </a:r>
            <a:r>
              <a:rPr sz="2400" spc="-3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20" dirty="0">
                <a:latin typeface="Arial"/>
                <a:cs typeface="Arial"/>
              </a:rPr>
              <a:t>anıla</a:t>
            </a:r>
            <a:r>
              <a:rPr sz="2400" spc="-155" dirty="0">
                <a:latin typeface="Arial"/>
                <a:cs typeface="Arial"/>
              </a:rPr>
              <a:t>c</a:t>
            </a:r>
            <a:r>
              <a:rPr sz="2400" spc="-125" dirty="0">
                <a:latin typeface="Arial"/>
                <a:cs typeface="Arial"/>
              </a:rPr>
              <a:t>ak,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b="1" spc="-405" dirty="0">
                <a:solidFill>
                  <a:srgbClr val="FF0000"/>
                </a:solidFill>
                <a:latin typeface="Trebuchet MS"/>
                <a:cs typeface="Trebuchet MS"/>
              </a:rPr>
              <a:t>Y</a:t>
            </a:r>
            <a:r>
              <a:rPr sz="2400" b="1" spc="-130" dirty="0">
                <a:solidFill>
                  <a:srgbClr val="FF0000"/>
                </a:solidFill>
                <a:latin typeface="Trebuchet MS"/>
                <a:cs typeface="Trebuchet MS"/>
              </a:rPr>
              <a:t>abancı</a:t>
            </a:r>
            <a:r>
              <a:rPr sz="2400" b="1" dirty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sz="2400" b="1" spc="-145" dirty="0">
                <a:solidFill>
                  <a:srgbClr val="FF0000"/>
                </a:solidFill>
                <a:latin typeface="Trebuchet MS"/>
                <a:cs typeface="Trebuchet MS"/>
              </a:rPr>
              <a:t>işçi</a:t>
            </a:r>
            <a:r>
              <a:rPr sz="2400" b="1" spc="-125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2400" b="1" spc="-204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2400" b="1" spc="-150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2400" b="1" dirty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sz="2400" b="1" spc="-110" dirty="0">
                <a:solidFill>
                  <a:srgbClr val="FF0000"/>
                </a:solidFill>
                <a:latin typeface="Trebuchet MS"/>
                <a:cs typeface="Trebuchet MS"/>
              </a:rPr>
              <a:t>Sgk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CF19F928-0B60-432D-A776-BE8606414FD3}"/>
              </a:ext>
            </a:extLst>
          </p:cNvPr>
          <p:cNvSpPr txBox="1"/>
          <p:nvPr/>
        </p:nvSpPr>
        <p:spPr>
          <a:xfrm>
            <a:off x="209499" y="1982104"/>
            <a:ext cx="8600440" cy="126936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815"/>
              </a:spcBef>
            </a:pPr>
            <a:r>
              <a:rPr sz="2400" b="1" spc="-125" dirty="0">
                <a:solidFill>
                  <a:srgbClr val="FF0000"/>
                </a:solidFill>
                <a:latin typeface="Trebuchet MS"/>
                <a:cs typeface="Trebuchet MS"/>
              </a:rPr>
              <a:t>numarası </a:t>
            </a:r>
            <a:r>
              <a:rPr sz="2400" spc="-40" dirty="0">
                <a:latin typeface="Arial"/>
                <a:cs typeface="Arial"/>
              </a:rPr>
              <a:t>ile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bildirilecektir.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ts val="2735"/>
              </a:lnSpc>
              <a:spcBef>
                <a:spcPts val="725"/>
              </a:spcBef>
              <a:buClr>
                <a:srgbClr val="FF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spc="-145" dirty="0">
                <a:latin typeface="Arial"/>
                <a:cs typeface="Arial"/>
              </a:rPr>
              <a:t>Onaylama </a:t>
            </a:r>
            <a:r>
              <a:rPr sz="2400" spc="-75" dirty="0">
                <a:latin typeface="Arial"/>
                <a:cs typeface="Arial"/>
              </a:rPr>
              <a:t>işlemi </a:t>
            </a:r>
            <a:r>
              <a:rPr sz="2400" spc="-90" dirty="0">
                <a:latin typeface="Arial"/>
                <a:cs typeface="Arial"/>
              </a:rPr>
              <a:t>yapıldıktan </a:t>
            </a:r>
            <a:r>
              <a:rPr sz="2400" spc="-114" dirty="0">
                <a:latin typeface="Arial"/>
                <a:cs typeface="Arial"/>
              </a:rPr>
              <a:t>sonra, </a:t>
            </a:r>
            <a:r>
              <a:rPr sz="2400" spc="-70" dirty="0">
                <a:latin typeface="Arial"/>
                <a:cs typeface="Arial"/>
              </a:rPr>
              <a:t>e-bildirge </a:t>
            </a:r>
            <a:r>
              <a:rPr sz="2400" spc="-85" dirty="0">
                <a:latin typeface="Arial"/>
                <a:cs typeface="Arial"/>
              </a:rPr>
              <a:t>şifresi </a:t>
            </a:r>
            <a:r>
              <a:rPr sz="2400" spc="-35" dirty="0">
                <a:solidFill>
                  <a:srgbClr val="FF0000"/>
                </a:solidFill>
                <a:latin typeface="Arial"/>
                <a:cs typeface="Arial"/>
              </a:rPr>
              <a:t>ile</a:t>
            </a:r>
            <a:r>
              <a:rPr sz="2400" spc="4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40" dirty="0">
                <a:solidFill>
                  <a:srgbClr val="FF0000"/>
                </a:solidFill>
                <a:latin typeface="Trebuchet MS"/>
                <a:cs typeface="Trebuchet MS"/>
              </a:rPr>
              <a:t>tahakkuk</a:t>
            </a:r>
            <a:endParaRPr sz="2400" dirty="0">
              <a:latin typeface="Trebuchet MS"/>
              <a:cs typeface="Trebuchet MS"/>
            </a:endParaRPr>
          </a:p>
          <a:p>
            <a:pPr marL="355600">
              <a:lnSpc>
                <a:spcPts val="2735"/>
              </a:lnSpc>
            </a:pPr>
            <a:r>
              <a:rPr sz="2400" b="1" spc="-165" dirty="0">
                <a:solidFill>
                  <a:srgbClr val="FF0000"/>
                </a:solidFill>
                <a:latin typeface="Trebuchet MS"/>
                <a:cs typeface="Trebuchet MS"/>
              </a:rPr>
              <a:t>ve </a:t>
            </a:r>
            <a:r>
              <a:rPr sz="2400" b="1" spc="-170" dirty="0">
                <a:solidFill>
                  <a:srgbClr val="FF0000"/>
                </a:solidFill>
                <a:latin typeface="Trebuchet MS"/>
                <a:cs typeface="Trebuchet MS"/>
              </a:rPr>
              <a:t>hizmet </a:t>
            </a:r>
            <a:r>
              <a:rPr sz="2400" b="1" spc="-145" dirty="0">
                <a:solidFill>
                  <a:srgbClr val="FF0000"/>
                </a:solidFill>
                <a:latin typeface="Trebuchet MS"/>
                <a:cs typeface="Trebuchet MS"/>
              </a:rPr>
              <a:t>listeleri </a:t>
            </a:r>
            <a:r>
              <a:rPr sz="2400" spc="-405" dirty="0">
                <a:latin typeface="Arial"/>
                <a:cs typeface="Arial"/>
              </a:rPr>
              <a:t>SGK </a:t>
            </a:r>
            <a:r>
              <a:rPr sz="2400" spc="-65" dirty="0">
                <a:latin typeface="Arial"/>
                <a:cs typeface="Arial"/>
              </a:rPr>
              <a:t>’nın </a:t>
            </a:r>
            <a:r>
              <a:rPr sz="2400" spc="-90" dirty="0">
                <a:latin typeface="Arial"/>
                <a:cs typeface="Arial"/>
              </a:rPr>
              <a:t>sitesinden </a:t>
            </a:r>
            <a:r>
              <a:rPr sz="2400" spc="-110" dirty="0">
                <a:latin typeface="Arial"/>
                <a:cs typeface="Arial"/>
              </a:rPr>
              <a:t>de</a:t>
            </a:r>
            <a:r>
              <a:rPr sz="2400" spc="-28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görüntülenebilmektedir.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069C4DFB-F625-4C4F-AF51-1A3F0AA8B15E}"/>
              </a:ext>
            </a:extLst>
          </p:cNvPr>
          <p:cNvSpPr txBox="1"/>
          <p:nvPr/>
        </p:nvSpPr>
        <p:spPr>
          <a:xfrm>
            <a:off x="209499" y="3315716"/>
            <a:ext cx="8598535" cy="295084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469900" marR="5080" indent="-457200" algn="just">
              <a:lnSpc>
                <a:spcPct val="90000"/>
              </a:lnSpc>
              <a:spcBef>
                <a:spcPts val="385"/>
              </a:spcBef>
              <a:buClr>
                <a:srgbClr val="FF0000"/>
              </a:buClr>
              <a:buFont typeface="Wingdings"/>
              <a:buChar char=""/>
              <a:tabLst>
                <a:tab pos="469900" algn="l"/>
              </a:tabLst>
            </a:pPr>
            <a:r>
              <a:rPr sz="2400" spc="-275" dirty="0">
                <a:latin typeface="Arial"/>
                <a:cs typeface="Arial"/>
              </a:rPr>
              <a:t>E-BİLDİRGE </a:t>
            </a:r>
            <a:r>
              <a:rPr sz="2400" spc="-90" dirty="0">
                <a:latin typeface="Arial"/>
                <a:cs typeface="Arial"/>
              </a:rPr>
              <a:t>kullanıcıları </a:t>
            </a:r>
            <a:r>
              <a:rPr sz="2400" spc="-65" dirty="0">
                <a:latin typeface="Arial"/>
                <a:cs typeface="Arial"/>
              </a:rPr>
              <a:t>her </a:t>
            </a:r>
            <a:r>
              <a:rPr sz="2400" spc="-85" dirty="0">
                <a:latin typeface="Arial"/>
                <a:cs typeface="Arial"/>
              </a:rPr>
              <a:t>işyeri </a:t>
            </a:r>
            <a:r>
              <a:rPr sz="2400" spc="-65" dirty="0">
                <a:latin typeface="Arial"/>
                <a:cs typeface="Arial"/>
              </a:rPr>
              <a:t>için </a:t>
            </a:r>
            <a:r>
              <a:rPr sz="2400" b="1" spc="-150" dirty="0">
                <a:solidFill>
                  <a:srgbClr val="FF0000"/>
                </a:solidFill>
                <a:latin typeface="Trebuchet MS"/>
                <a:cs typeface="Trebuchet MS"/>
              </a:rPr>
              <a:t>ayrı ayrı </a:t>
            </a:r>
            <a:r>
              <a:rPr sz="2400" spc="-20" dirty="0">
                <a:latin typeface="Arial"/>
                <a:cs typeface="Arial"/>
              </a:rPr>
              <a:t>bildirim </a:t>
            </a:r>
            <a:r>
              <a:rPr sz="2400" spc="-80" dirty="0">
                <a:latin typeface="Arial"/>
                <a:cs typeface="Arial"/>
              </a:rPr>
              <a:t>vermekte  </a:t>
            </a:r>
            <a:r>
              <a:rPr sz="2400" spc="-95" dirty="0">
                <a:latin typeface="Arial"/>
                <a:cs typeface="Arial"/>
              </a:rPr>
              <a:t>iken </a:t>
            </a:r>
            <a:r>
              <a:rPr sz="2400" spc="-210" dirty="0">
                <a:latin typeface="Arial"/>
                <a:cs typeface="Arial"/>
              </a:rPr>
              <a:t>MAPHB </a:t>
            </a:r>
            <a:r>
              <a:rPr sz="2400" spc="-40" dirty="0">
                <a:latin typeface="Arial"/>
                <a:cs typeface="Arial"/>
              </a:rPr>
              <a:t>bildiriminde </a:t>
            </a:r>
            <a:r>
              <a:rPr sz="2400" spc="-35" dirty="0">
                <a:latin typeface="Arial"/>
                <a:cs typeface="Arial"/>
              </a:rPr>
              <a:t>bütün </a:t>
            </a:r>
            <a:r>
              <a:rPr sz="2400" spc="-70" dirty="0">
                <a:latin typeface="Arial"/>
                <a:cs typeface="Arial"/>
              </a:rPr>
              <a:t>işyerleri </a:t>
            </a:r>
            <a:r>
              <a:rPr sz="2400" spc="-145" dirty="0">
                <a:latin typeface="Arial"/>
                <a:cs typeface="Arial"/>
              </a:rPr>
              <a:t>ve </a:t>
            </a:r>
            <a:r>
              <a:rPr sz="2400" spc="-120" dirty="0">
                <a:latin typeface="Arial"/>
                <a:cs typeface="Arial"/>
              </a:rPr>
              <a:t>çalışanlar </a:t>
            </a:r>
            <a:r>
              <a:rPr sz="2400" b="1" spc="-165" dirty="0">
                <a:solidFill>
                  <a:srgbClr val="FF0000"/>
                </a:solidFill>
                <a:latin typeface="Trebuchet MS"/>
                <a:cs typeface="Trebuchet MS"/>
              </a:rPr>
              <a:t>tek </a:t>
            </a:r>
            <a:r>
              <a:rPr sz="2400" b="1" spc="-110" dirty="0">
                <a:solidFill>
                  <a:srgbClr val="FF0000"/>
                </a:solidFill>
                <a:latin typeface="Trebuchet MS"/>
                <a:cs typeface="Trebuchet MS"/>
              </a:rPr>
              <a:t>tabloda  </a:t>
            </a:r>
            <a:r>
              <a:rPr sz="2400" b="1" spc="-114" dirty="0">
                <a:solidFill>
                  <a:srgbClr val="FF0000"/>
                </a:solidFill>
                <a:latin typeface="Trebuchet MS"/>
                <a:cs typeface="Trebuchet MS"/>
              </a:rPr>
              <a:t>alt alta </a:t>
            </a:r>
            <a:r>
              <a:rPr sz="2400" b="1" spc="-150" dirty="0">
                <a:solidFill>
                  <a:srgbClr val="FF0000"/>
                </a:solidFill>
                <a:latin typeface="Trebuchet MS"/>
                <a:cs typeface="Trebuchet MS"/>
              </a:rPr>
              <a:t>işyeri </a:t>
            </a:r>
            <a:r>
              <a:rPr sz="2400" b="1" spc="-135" dirty="0">
                <a:solidFill>
                  <a:srgbClr val="FF0000"/>
                </a:solidFill>
                <a:latin typeface="Trebuchet MS"/>
                <a:cs typeface="Trebuchet MS"/>
              </a:rPr>
              <a:t>numaraları </a:t>
            </a:r>
            <a:r>
              <a:rPr sz="2400" b="1" spc="-160" dirty="0">
                <a:solidFill>
                  <a:srgbClr val="FF0000"/>
                </a:solidFill>
                <a:latin typeface="Trebuchet MS"/>
                <a:cs typeface="Trebuchet MS"/>
              </a:rPr>
              <a:t>yazılarak</a:t>
            </a:r>
            <a:r>
              <a:rPr sz="2400" b="1" spc="-4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50" dirty="0">
                <a:latin typeface="Arial"/>
                <a:cs typeface="Arial"/>
              </a:rPr>
              <a:t>bildirilecektir.</a:t>
            </a:r>
            <a:endParaRPr sz="2400" dirty="0">
              <a:latin typeface="Arial"/>
              <a:cs typeface="Arial"/>
            </a:endParaRPr>
          </a:p>
          <a:p>
            <a:pPr marL="469900" marR="5080" indent="-457200" algn="just">
              <a:lnSpc>
                <a:spcPct val="90100"/>
              </a:lnSpc>
              <a:spcBef>
                <a:spcPts val="994"/>
              </a:spcBef>
              <a:buClr>
                <a:srgbClr val="FF0000"/>
              </a:buClr>
              <a:buFont typeface="Wingdings"/>
              <a:buChar char=""/>
              <a:tabLst>
                <a:tab pos="469900" algn="l"/>
              </a:tabLst>
            </a:pPr>
            <a:r>
              <a:rPr sz="2400" spc="-120" dirty="0">
                <a:latin typeface="Arial"/>
                <a:cs typeface="Arial"/>
              </a:rPr>
              <a:t>E-Bildirge </a:t>
            </a:r>
            <a:r>
              <a:rPr sz="2400" spc="-265" dirty="0">
                <a:latin typeface="Arial"/>
                <a:cs typeface="Arial"/>
              </a:rPr>
              <a:t>MUHSGK </a:t>
            </a:r>
            <a:r>
              <a:rPr sz="2400" spc="-40" dirty="0">
                <a:latin typeface="Arial"/>
                <a:cs typeface="Arial"/>
              </a:rPr>
              <a:t>ile </a:t>
            </a:r>
            <a:r>
              <a:rPr sz="2400" b="1" spc="-140" dirty="0">
                <a:solidFill>
                  <a:srgbClr val="FF0000"/>
                </a:solidFill>
                <a:latin typeface="Trebuchet MS"/>
                <a:cs typeface="Trebuchet MS"/>
              </a:rPr>
              <a:t>versiyon </a:t>
            </a:r>
            <a:r>
              <a:rPr sz="2400" b="1" spc="-190" dirty="0">
                <a:solidFill>
                  <a:srgbClr val="FF0000"/>
                </a:solidFill>
                <a:latin typeface="Trebuchet MS"/>
                <a:cs typeface="Trebuchet MS"/>
              </a:rPr>
              <a:t>6 </a:t>
            </a:r>
            <a:r>
              <a:rPr sz="2400" spc="-170" dirty="0">
                <a:latin typeface="Arial"/>
                <a:cs typeface="Arial"/>
              </a:rPr>
              <a:t>ya </a:t>
            </a:r>
            <a:r>
              <a:rPr sz="2400" spc="-160" dirty="0">
                <a:latin typeface="Arial"/>
                <a:cs typeface="Arial"/>
              </a:rPr>
              <a:t>geçiş </a:t>
            </a:r>
            <a:r>
              <a:rPr sz="2400" spc="-114" dirty="0">
                <a:latin typeface="Arial"/>
                <a:cs typeface="Arial"/>
              </a:rPr>
              <a:t>yapmıştır, </a:t>
            </a:r>
            <a:r>
              <a:rPr sz="2400" b="1" spc="-195" dirty="0">
                <a:solidFill>
                  <a:srgbClr val="FF0000"/>
                </a:solidFill>
                <a:latin typeface="Trebuchet MS"/>
                <a:cs typeface="Trebuchet MS"/>
              </a:rPr>
              <a:t>32 </a:t>
            </a:r>
            <a:r>
              <a:rPr sz="2400" b="1" spc="-120" dirty="0">
                <a:solidFill>
                  <a:srgbClr val="FF0000"/>
                </a:solidFill>
                <a:latin typeface="Trebuchet MS"/>
                <a:cs typeface="Trebuchet MS"/>
              </a:rPr>
              <a:t>sütundan </a:t>
            </a:r>
            <a:r>
              <a:rPr sz="2400" b="1" spc="-120" dirty="0">
                <a:latin typeface="Trebuchet MS"/>
                <a:cs typeface="Trebuchet MS"/>
              </a:rPr>
              <a:t> </a:t>
            </a:r>
            <a:r>
              <a:rPr sz="2400" spc="-114" dirty="0">
                <a:latin typeface="Arial"/>
                <a:cs typeface="Arial"/>
              </a:rPr>
              <a:t>oluşan </a:t>
            </a:r>
            <a:r>
              <a:rPr sz="2400" spc="-10" dirty="0">
                <a:latin typeface="Arial"/>
                <a:cs typeface="Arial"/>
              </a:rPr>
              <a:t>bir </a:t>
            </a:r>
            <a:r>
              <a:rPr sz="2400" spc="-45" dirty="0">
                <a:latin typeface="Arial"/>
                <a:cs typeface="Arial"/>
              </a:rPr>
              <a:t>tablo </a:t>
            </a:r>
            <a:r>
              <a:rPr sz="2400" spc="-55" dirty="0">
                <a:latin typeface="Arial"/>
                <a:cs typeface="Arial"/>
              </a:rPr>
              <a:t>olup </a:t>
            </a:r>
            <a:r>
              <a:rPr sz="2400" spc="-100" dirty="0">
                <a:latin typeface="Arial"/>
                <a:cs typeface="Arial"/>
              </a:rPr>
              <a:t>Bunların </a:t>
            </a:r>
            <a:r>
              <a:rPr sz="2400" b="1" spc="-190" dirty="0">
                <a:solidFill>
                  <a:srgbClr val="FF0000"/>
                </a:solidFill>
                <a:latin typeface="Trebuchet MS"/>
                <a:cs typeface="Trebuchet MS"/>
              </a:rPr>
              <a:t>5 </a:t>
            </a:r>
            <a:r>
              <a:rPr sz="2400" b="1" spc="-125" dirty="0">
                <a:solidFill>
                  <a:srgbClr val="FF0000"/>
                </a:solidFill>
                <a:latin typeface="Trebuchet MS"/>
                <a:cs typeface="Trebuchet MS"/>
              </a:rPr>
              <a:t>sütunu </a:t>
            </a:r>
            <a:r>
              <a:rPr sz="2400" b="1" spc="-70" dirty="0">
                <a:solidFill>
                  <a:srgbClr val="FF0000"/>
                </a:solidFill>
                <a:latin typeface="Trebuchet MS"/>
                <a:cs typeface="Trebuchet MS"/>
              </a:rPr>
              <a:t>Muhtasar </a:t>
            </a:r>
            <a:r>
              <a:rPr sz="2400" b="1" spc="-135" dirty="0">
                <a:solidFill>
                  <a:srgbClr val="FF0000"/>
                </a:solidFill>
                <a:latin typeface="Trebuchet MS"/>
                <a:cs typeface="Trebuchet MS"/>
              </a:rPr>
              <a:t>Beyanname </a:t>
            </a:r>
            <a:r>
              <a:rPr sz="2400" b="1" spc="-145" dirty="0">
                <a:solidFill>
                  <a:srgbClr val="FF0000"/>
                </a:solidFill>
                <a:latin typeface="Trebuchet MS"/>
                <a:cs typeface="Trebuchet MS"/>
              </a:rPr>
              <a:t>ile  </a:t>
            </a:r>
            <a:r>
              <a:rPr sz="2400" b="1" spc="-114" dirty="0">
                <a:solidFill>
                  <a:srgbClr val="FF0000"/>
                </a:solidFill>
                <a:latin typeface="Trebuchet MS"/>
                <a:cs typeface="Trebuchet MS"/>
              </a:rPr>
              <a:t>ilgili </a:t>
            </a:r>
            <a:r>
              <a:rPr sz="2400" b="1" spc="-195" dirty="0">
                <a:solidFill>
                  <a:srgbClr val="FF0000"/>
                </a:solidFill>
                <a:latin typeface="Trebuchet MS"/>
                <a:cs typeface="Trebuchet MS"/>
              </a:rPr>
              <a:t>27 </a:t>
            </a:r>
            <a:r>
              <a:rPr sz="2400" b="1" spc="-125" dirty="0">
                <a:solidFill>
                  <a:srgbClr val="FF0000"/>
                </a:solidFill>
                <a:latin typeface="Trebuchet MS"/>
                <a:cs typeface="Trebuchet MS"/>
              </a:rPr>
              <a:t>sütunu ise </a:t>
            </a:r>
            <a:r>
              <a:rPr sz="2400" b="1" spc="-150" dirty="0">
                <a:solidFill>
                  <a:srgbClr val="FF0000"/>
                </a:solidFill>
                <a:latin typeface="Trebuchet MS"/>
                <a:cs typeface="Trebuchet MS"/>
              </a:rPr>
              <a:t>işyeri </a:t>
            </a:r>
            <a:r>
              <a:rPr sz="2400" b="1" spc="-165" dirty="0">
                <a:solidFill>
                  <a:srgbClr val="FF0000"/>
                </a:solidFill>
                <a:latin typeface="Trebuchet MS"/>
                <a:cs typeface="Trebuchet MS"/>
              </a:rPr>
              <a:t>ve </a:t>
            </a:r>
            <a:r>
              <a:rPr sz="2400" b="1" spc="-140" dirty="0">
                <a:solidFill>
                  <a:srgbClr val="FF0000"/>
                </a:solidFill>
                <a:latin typeface="Trebuchet MS"/>
                <a:cs typeface="Trebuchet MS"/>
              </a:rPr>
              <a:t>işçi </a:t>
            </a:r>
            <a:r>
              <a:rPr sz="2400" b="1" spc="-135" dirty="0">
                <a:solidFill>
                  <a:srgbClr val="FF0000"/>
                </a:solidFill>
                <a:latin typeface="Trebuchet MS"/>
                <a:cs typeface="Trebuchet MS"/>
              </a:rPr>
              <a:t>bilgilerinden </a:t>
            </a:r>
            <a:r>
              <a:rPr sz="2400" spc="-90" dirty="0">
                <a:latin typeface="Arial"/>
                <a:cs typeface="Arial"/>
              </a:rPr>
              <a:t>oluşmaktadır</a:t>
            </a:r>
            <a:r>
              <a:rPr sz="2400" spc="-47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469900" marR="5080" indent="-457200" algn="just">
              <a:lnSpc>
                <a:spcPts val="2590"/>
              </a:lnSpc>
              <a:spcBef>
                <a:spcPts val="1045"/>
              </a:spcBef>
              <a:buClr>
                <a:srgbClr val="FF0000"/>
              </a:buClr>
              <a:buFont typeface="Wingdings"/>
              <a:buChar char=""/>
              <a:tabLst>
                <a:tab pos="469900" algn="l"/>
              </a:tabLst>
            </a:pPr>
            <a:r>
              <a:rPr sz="2400" spc="-150" dirty="0">
                <a:latin typeface="Arial"/>
                <a:cs typeface="Arial"/>
              </a:rPr>
              <a:t>Sistem </a:t>
            </a:r>
            <a:r>
              <a:rPr sz="2400" b="1" spc="-114" dirty="0">
                <a:solidFill>
                  <a:srgbClr val="FF0000"/>
                </a:solidFill>
                <a:latin typeface="Trebuchet MS"/>
                <a:cs typeface="Trebuchet MS"/>
              </a:rPr>
              <a:t>VEDOP-SGK </a:t>
            </a:r>
            <a:r>
              <a:rPr sz="2400" spc="-125" dirty="0">
                <a:latin typeface="Arial"/>
                <a:cs typeface="Arial"/>
              </a:rPr>
              <a:t>aracılığı </a:t>
            </a:r>
            <a:r>
              <a:rPr sz="2400" spc="-40" dirty="0">
                <a:latin typeface="Arial"/>
                <a:cs typeface="Arial"/>
              </a:rPr>
              <a:t>ile </a:t>
            </a:r>
            <a:r>
              <a:rPr sz="2400" spc="-120" dirty="0">
                <a:latin typeface="Arial"/>
                <a:cs typeface="Arial"/>
              </a:rPr>
              <a:t>çalıştığından </a:t>
            </a:r>
            <a:r>
              <a:rPr sz="2400" spc="-80" dirty="0">
                <a:latin typeface="Arial"/>
                <a:cs typeface="Arial"/>
              </a:rPr>
              <a:t>geri </a:t>
            </a:r>
            <a:r>
              <a:rPr sz="2400" b="1" spc="-125" dirty="0">
                <a:solidFill>
                  <a:srgbClr val="FF0000"/>
                </a:solidFill>
                <a:latin typeface="Trebuchet MS"/>
                <a:cs typeface="Trebuchet MS"/>
              </a:rPr>
              <a:t>dönüşler </a:t>
            </a:r>
            <a:r>
              <a:rPr sz="2400" b="1" spc="-170" dirty="0">
                <a:solidFill>
                  <a:srgbClr val="FF0000"/>
                </a:solidFill>
                <a:latin typeface="Trebuchet MS"/>
                <a:cs typeface="Trebuchet MS"/>
              </a:rPr>
              <a:t>E-  </a:t>
            </a:r>
            <a:r>
              <a:rPr sz="2400" b="1" spc="-135" dirty="0">
                <a:solidFill>
                  <a:srgbClr val="FF0000"/>
                </a:solidFill>
                <a:latin typeface="Trebuchet MS"/>
                <a:cs typeface="Trebuchet MS"/>
              </a:rPr>
              <a:t>Bildirge </a:t>
            </a:r>
            <a:r>
              <a:rPr sz="2400" spc="-95" dirty="0">
                <a:latin typeface="Arial"/>
                <a:cs typeface="Arial"/>
              </a:rPr>
              <a:t>sistemine </a:t>
            </a:r>
            <a:r>
              <a:rPr sz="2400" spc="-110" dirty="0">
                <a:latin typeface="Arial"/>
                <a:cs typeface="Arial"/>
              </a:rPr>
              <a:t>göre </a:t>
            </a:r>
            <a:r>
              <a:rPr sz="2400" spc="-105" dirty="0">
                <a:latin typeface="Arial"/>
                <a:cs typeface="Arial"/>
              </a:rPr>
              <a:t>biraz </a:t>
            </a:r>
            <a:r>
              <a:rPr sz="2400" spc="-135" dirty="0">
                <a:latin typeface="Arial"/>
                <a:cs typeface="Arial"/>
              </a:rPr>
              <a:t>daha </a:t>
            </a:r>
            <a:r>
              <a:rPr sz="2400" b="1" spc="-130" dirty="0">
                <a:solidFill>
                  <a:srgbClr val="FF0000"/>
                </a:solidFill>
                <a:latin typeface="Trebuchet MS"/>
                <a:cs typeface="Trebuchet MS"/>
              </a:rPr>
              <a:t>yavaş</a:t>
            </a:r>
            <a:r>
              <a:rPr sz="2400" b="1" spc="-30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120" dirty="0">
                <a:latin typeface="Arial"/>
                <a:cs typeface="Arial"/>
              </a:rPr>
              <a:t>çalışmaktadır.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8189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8284" y="577850"/>
            <a:ext cx="1021080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eaLnBrk="0" fontAlgn="base" hangingPunct="0"/>
            <a:r>
              <a:rPr lang="tr-TR" sz="2400" dirty="0">
                <a:solidFill>
                  <a:srgbClr val="002060"/>
                </a:solidFill>
                <a:latin typeface="Calibri"/>
                <a:ea typeface="ＭＳ Ｐゴシック" charset="0"/>
              </a:rPr>
              <a:t>Diğer Hususlar</a:t>
            </a:r>
            <a:br>
              <a:rPr lang="en-US" sz="1800" dirty="0">
                <a:solidFill>
                  <a:srgbClr val="002060"/>
                </a:solidFill>
                <a:ea typeface="ＭＳ Ｐゴシック" charset="0"/>
              </a:rPr>
            </a:b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4ED1CA56-4BDB-439C-98BC-D7559EA57CCC}"/>
              </a:ext>
            </a:extLst>
          </p:cNvPr>
          <p:cNvSpPr txBox="1"/>
          <p:nvPr/>
        </p:nvSpPr>
        <p:spPr>
          <a:xfrm>
            <a:off x="383235" y="1524761"/>
            <a:ext cx="9306865" cy="5689506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8600" algn="just">
              <a:lnSpc>
                <a:spcPct val="90000"/>
              </a:lnSpc>
              <a:spcBef>
                <a:spcPts val="430"/>
              </a:spcBef>
              <a:buClr>
                <a:srgbClr val="FF0000"/>
              </a:buClr>
              <a:buSzPct val="96428"/>
              <a:buFont typeface="Wingdings"/>
              <a:buChar char=""/>
              <a:tabLst>
                <a:tab pos="292735" algn="l"/>
              </a:tabLst>
            </a:pPr>
            <a:r>
              <a:rPr sz="2800" spc="-320" dirty="0">
                <a:latin typeface="Arial"/>
                <a:cs typeface="Arial"/>
              </a:rPr>
              <a:t>E-BİLDİRGE </a:t>
            </a:r>
            <a:r>
              <a:rPr sz="2800" spc="-105" dirty="0">
                <a:latin typeface="Arial"/>
                <a:cs typeface="Arial"/>
              </a:rPr>
              <a:t>kullanıcıları </a:t>
            </a:r>
            <a:r>
              <a:rPr sz="2800" spc="-75" dirty="0">
                <a:latin typeface="Arial"/>
                <a:cs typeface="Arial"/>
              </a:rPr>
              <a:t>her </a:t>
            </a:r>
            <a:r>
              <a:rPr sz="2800" spc="-105" dirty="0">
                <a:latin typeface="Arial"/>
                <a:cs typeface="Arial"/>
              </a:rPr>
              <a:t>işyeri </a:t>
            </a:r>
            <a:r>
              <a:rPr sz="2800" spc="-70" dirty="0">
                <a:latin typeface="Arial"/>
                <a:cs typeface="Arial"/>
              </a:rPr>
              <a:t>için </a:t>
            </a:r>
            <a:r>
              <a:rPr sz="2800" b="1" spc="-170" dirty="0">
                <a:solidFill>
                  <a:srgbClr val="FF0000"/>
                </a:solidFill>
                <a:latin typeface="Trebuchet MS"/>
                <a:cs typeface="Trebuchet MS"/>
              </a:rPr>
              <a:t>ayrı ayrı </a:t>
            </a:r>
            <a:r>
              <a:rPr sz="2800" b="1" spc="-150" dirty="0">
                <a:solidFill>
                  <a:srgbClr val="FF0000"/>
                </a:solidFill>
                <a:latin typeface="Trebuchet MS"/>
                <a:cs typeface="Trebuchet MS"/>
              </a:rPr>
              <a:t>bildirim </a:t>
            </a:r>
            <a:r>
              <a:rPr sz="2800" b="1" spc="-150" dirty="0">
                <a:latin typeface="Trebuchet MS"/>
                <a:cs typeface="Trebuchet MS"/>
              </a:rPr>
              <a:t> </a:t>
            </a:r>
            <a:r>
              <a:rPr sz="2800" spc="-95" dirty="0">
                <a:latin typeface="Arial"/>
                <a:cs typeface="Arial"/>
              </a:rPr>
              <a:t>vermekte </a:t>
            </a:r>
            <a:r>
              <a:rPr sz="2800" spc="-114" dirty="0">
                <a:latin typeface="Arial"/>
                <a:cs typeface="Arial"/>
              </a:rPr>
              <a:t>iken </a:t>
            </a:r>
            <a:r>
              <a:rPr sz="2800" spc="-315" dirty="0">
                <a:latin typeface="Arial"/>
                <a:cs typeface="Arial"/>
              </a:rPr>
              <a:t>MUHSGK </a:t>
            </a:r>
            <a:r>
              <a:rPr sz="2800" spc="-160" dirty="0">
                <a:latin typeface="Arial"/>
                <a:cs typeface="Arial"/>
              </a:rPr>
              <a:t>uygulaması </a:t>
            </a:r>
            <a:r>
              <a:rPr sz="2800" spc="-370" dirty="0">
                <a:latin typeface="Arial"/>
                <a:cs typeface="Arial"/>
              </a:rPr>
              <a:t>VEDOP </a:t>
            </a:r>
            <a:r>
              <a:rPr sz="2800" spc="-100" dirty="0">
                <a:latin typeface="Arial"/>
                <a:cs typeface="Arial"/>
              </a:rPr>
              <a:t>şifresi </a:t>
            </a:r>
            <a:r>
              <a:rPr sz="2800" spc="-45" dirty="0">
                <a:latin typeface="Arial"/>
                <a:cs typeface="Arial"/>
              </a:rPr>
              <a:t>ile </a:t>
            </a:r>
            <a:r>
              <a:rPr sz="2800" spc="-55" dirty="0">
                <a:latin typeface="Arial"/>
                <a:cs typeface="Arial"/>
              </a:rPr>
              <a:t>tek  </a:t>
            </a:r>
            <a:r>
              <a:rPr sz="2800" spc="-120" dirty="0">
                <a:latin typeface="Arial"/>
                <a:cs typeface="Arial"/>
              </a:rPr>
              <a:t>kullanıcı </a:t>
            </a:r>
            <a:r>
              <a:rPr sz="2800" spc="-95" dirty="0">
                <a:latin typeface="Arial"/>
                <a:cs typeface="Arial"/>
              </a:rPr>
              <a:t>tarafından </a:t>
            </a:r>
            <a:r>
              <a:rPr sz="2800" spc="-60" dirty="0">
                <a:latin typeface="Arial"/>
                <a:cs typeface="Arial"/>
              </a:rPr>
              <a:t>yönetildiği </a:t>
            </a:r>
            <a:r>
              <a:rPr sz="2800" spc="-70" dirty="0">
                <a:latin typeface="Arial"/>
                <a:cs typeface="Arial"/>
              </a:rPr>
              <a:t>için </a:t>
            </a:r>
            <a:r>
              <a:rPr sz="2800" spc="-135" dirty="0">
                <a:latin typeface="Arial"/>
                <a:cs typeface="Arial"/>
              </a:rPr>
              <a:t>sisteme </a:t>
            </a:r>
            <a:r>
              <a:rPr sz="2800" b="1" spc="-160" dirty="0">
                <a:solidFill>
                  <a:srgbClr val="FF0000"/>
                </a:solidFill>
                <a:latin typeface="Trebuchet MS"/>
                <a:cs typeface="Trebuchet MS"/>
              </a:rPr>
              <a:t>aynı </a:t>
            </a:r>
            <a:r>
              <a:rPr sz="2800" b="1" spc="-130" dirty="0">
                <a:solidFill>
                  <a:srgbClr val="FF0000"/>
                </a:solidFill>
                <a:latin typeface="Trebuchet MS"/>
                <a:cs typeface="Trebuchet MS"/>
              </a:rPr>
              <a:t>anda </a:t>
            </a:r>
            <a:r>
              <a:rPr sz="2800" b="1" spc="-160" dirty="0">
                <a:solidFill>
                  <a:srgbClr val="FF0000"/>
                </a:solidFill>
                <a:latin typeface="Trebuchet MS"/>
                <a:cs typeface="Trebuchet MS"/>
              </a:rPr>
              <a:t>bir  </a:t>
            </a:r>
            <a:r>
              <a:rPr sz="2800" b="1" spc="-145" dirty="0">
                <a:solidFill>
                  <a:srgbClr val="FF0000"/>
                </a:solidFill>
                <a:latin typeface="Trebuchet MS"/>
                <a:cs typeface="Trebuchet MS"/>
              </a:rPr>
              <a:t>kişi </a:t>
            </a:r>
            <a:r>
              <a:rPr sz="2800" b="1" spc="-140" dirty="0">
                <a:solidFill>
                  <a:srgbClr val="FF0000"/>
                </a:solidFill>
                <a:latin typeface="Trebuchet MS"/>
                <a:cs typeface="Trebuchet MS"/>
              </a:rPr>
              <a:t>giriş</a:t>
            </a:r>
            <a:r>
              <a:rPr sz="2800" b="1" spc="-25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b="1" spc="-180" dirty="0" err="1">
                <a:solidFill>
                  <a:srgbClr val="FF0000"/>
                </a:solidFill>
                <a:latin typeface="Trebuchet MS"/>
                <a:cs typeface="Trebuchet MS"/>
              </a:rPr>
              <a:t>yapılabilmektedir</a:t>
            </a:r>
            <a:r>
              <a:rPr sz="2800" b="1" spc="-180" dirty="0">
                <a:latin typeface="Trebuchet MS"/>
                <a:cs typeface="Trebuchet MS"/>
              </a:rPr>
              <a:t>.</a:t>
            </a:r>
            <a:endParaRPr lang="tr-TR" sz="2800" b="1" spc="-180" dirty="0">
              <a:latin typeface="Trebuchet MS"/>
              <a:cs typeface="Trebuchet MS"/>
            </a:endParaRPr>
          </a:p>
          <a:p>
            <a:pPr marL="241300" marR="5080" indent="-228600" algn="just">
              <a:lnSpc>
                <a:spcPct val="90000"/>
              </a:lnSpc>
              <a:spcBef>
                <a:spcPts val="430"/>
              </a:spcBef>
              <a:buClr>
                <a:srgbClr val="FF0000"/>
              </a:buClr>
              <a:buSzPct val="96428"/>
              <a:buFont typeface="Wingdings"/>
              <a:buChar char=""/>
              <a:tabLst>
                <a:tab pos="292735" algn="l"/>
              </a:tabLst>
            </a:pPr>
            <a:r>
              <a:rPr lang="tr-TR" sz="2800" spc="-80" dirty="0">
                <a:latin typeface="Arial"/>
                <a:cs typeface="Arial"/>
              </a:rPr>
              <a:t>Muhtasar </a:t>
            </a:r>
            <a:r>
              <a:rPr lang="tr-TR" sz="2800" spc="-145" dirty="0">
                <a:latin typeface="Arial"/>
                <a:cs typeface="Arial"/>
              </a:rPr>
              <a:t>ve </a:t>
            </a:r>
            <a:r>
              <a:rPr lang="tr-TR" sz="2800" spc="-405" dirty="0">
                <a:latin typeface="Arial"/>
                <a:cs typeface="Arial"/>
              </a:rPr>
              <a:t>SGK </a:t>
            </a:r>
            <a:r>
              <a:rPr lang="tr-TR" sz="2800" spc="-30" dirty="0">
                <a:latin typeface="Arial"/>
                <a:cs typeface="Arial"/>
              </a:rPr>
              <a:t>bildirimlerinin </a:t>
            </a:r>
            <a:r>
              <a:rPr lang="tr-TR" sz="2800" spc="-50" dirty="0">
                <a:latin typeface="Arial"/>
                <a:cs typeface="Arial"/>
              </a:rPr>
              <a:t>tek </a:t>
            </a:r>
            <a:r>
              <a:rPr lang="tr-TR" sz="2800" spc="-125" dirty="0">
                <a:latin typeface="Arial"/>
                <a:cs typeface="Arial"/>
              </a:rPr>
              <a:t>beyannamede </a:t>
            </a:r>
            <a:r>
              <a:rPr lang="tr-TR" sz="2800" spc="-85" dirty="0">
                <a:latin typeface="Arial"/>
                <a:cs typeface="Arial"/>
              </a:rPr>
              <a:t>birleşmiş  </a:t>
            </a:r>
            <a:r>
              <a:rPr lang="tr-TR" sz="2800" spc="-114" dirty="0">
                <a:latin typeface="Arial"/>
                <a:cs typeface="Arial"/>
              </a:rPr>
              <a:t>olmasından </a:t>
            </a:r>
            <a:r>
              <a:rPr lang="tr-TR" sz="2800" spc="-105" dirty="0">
                <a:latin typeface="Arial"/>
                <a:cs typeface="Arial"/>
              </a:rPr>
              <a:t>dolayı </a:t>
            </a:r>
            <a:r>
              <a:rPr lang="tr-TR" sz="2800" spc="-125" dirty="0">
                <a:latin typeface="Arial"/>
                <a:cs typeface="Arial"/>
              </a:rPr>
              <a:t>Uygulamanın </a:t>
            </a:r>
            <a:r>
              <a:rPr lang="tr-TR" sz="2800" spc="-15" dirty="0">
                <a:latin typeface="Arial"/>
                <a:cs typeface="Arial"/>
              </a:rPr>
              <a:t>tüm </a:t>
            </a:r>
            <a:r>
              <a:rPr lang="tr-TR" sz="2800" spc="-105" dirty="0">
                <a:latin typeface="Arial"/>
                <a:cs typeface="Arial"/>
              </a:rPr>
              <a:t>işverenlerce kullanılmaya  </a:t>
            </a:r>
            <a:r>
              <a:rPr lang="tr-TR" sz="2800" spc="-120" dirty="0">
                <a:latin typeface="Arial"/>
                <a:cs typeface="Arial"/>
              </a:rPr>
              <a:t>başlanıldığında </a:t>
            </a:r>
            <a:r>
              <a:rPr lang="tr-TR" sz="2800" spc="-140" dirty="0">
                <a:latin typeface="Arial"/>
                <a:cs typeface="Arial"/>
              </a:rPr>
              <a:t>son </a:t>
            </a:r>
            <a:r>
              <a:rPr lang="tr-TR" sz="2800" spc="-130" dirty="0">
                <a:latin typeface="Arial"/>
                <a:cs typeface="Arial"/>
              </a:rPr>
              <a:t>beyanname </a:t>
            </a:r>
            <a:r>
              <a:rPr lang="tr-TR" sz="2800" spc="-95" dirty="0">
                <a:latin typeface="Arial"/>
                <a:cs typeface="Arial"/>
              </a:rPr>
              <a:t>verme </a:t>
            </a:r>
            <a:r>
              <a:rPr lang="tr-TR" sz="2800" spc="-105" dirty="0">
                <a:latin typeface="Arial"/>
                <a:cs typeface="Arial"/>
              </a:rPr>
              <a:t>gününde </a:t>
            </a:r>
            <a:r>
              <a:rPr lang="tr-TR" sz="2800" b="1" spc="-105" dirty="0">
                <a:solidFill>
                  <a:srgbClr val="FF0000"/>
                </a:solidFill>
                <a:latin typeface="Trebuchet MS"/>
                <a:cs typeface="Trebuchet MS"/>
              </a:rPr>
              <a:t>VEDOP </a:t>
            </a:r>
            <a:r>
              <a:rPr lang="tr-TR" sz="2800" b="1" spc="-130" dirty="0">
                <a:solidFill>
                  <a:srgbClr val="FF0000"/>
                </a:solidFill>
                <a:latin typeface="Trebuchet MS"/>
                <a:cs typeface="Trebuchet MS"/>
              </a:rPr>
              <a:t>sistemine  </a:t>
            </a:r>
            <a:r>
              <a:rPr lang="tr-TR" sz="2800" b="1" spc="-145" dirty="0">
                <a:solidFill>
                  <a:srgbClr val="FF0000"/>
                </a:solidFill>
                <a:latin typeface="Trebuchet MS"/>
                <a:cs typeface="Trebuchet MS"/>
              </a:rPr>
              <a:t>yüklemeden </a:t>
            </a:r>
            <a:r>
              <a:rPr lang="tr-TR" sz="2800" b="1" spc="-140" dirty="0">
                <a:solidFill>
                  <a:srgbClr val="FF0000"/>
                </a:solidFill>
                <a:latin typeface="Trebuchet MS"/>
                <a:cs typeface="Trebuchet MS"/>
              </a:rPr>
              <a:t>kaynaklı </a:t>
            </a:r>
            <a:r>
              <a:rPr lang="tr-TR" sz="2800" b="1" spc="-145" dirty="0">
                <a:solidFill>
                  <a:srgbClr val="FF0000"/>
                </a:solidFill>
                <a:latin typeface="Trebuchet MS"/>
                <a:cs typeface="Trebuchet MS"/>
              </a:rPr>
              <a:t>geri </a:t>
            </a:r>
            <a:r>
              <a:rPr lang="tr-TR" sz="2800" b="1" spc="-125" dirty="0">
                <a:solidFill>
                  <a:srgbClr val="FF0000"/>
                </a:solidFill>
                <a:latin typeface="Trebuchet MS"/>
                <a:cs typeface="Trebuchet MS"/>
              </a:rPr>
              <a:t>dönüşler </a:t>
            </a:r>
            <a:r>
              <a:rPr lang="tr-TR" sz="2800" b="1" spc="-180" dirty="0">
                <a:solidFill>
                  <a:srgbClr val="FF0000"/>
                </a:solidFill>
                <a:latin typeface="Trebuchet MS"/>
                <a:cs typeface="Trebuchet MS"/>
              </a:rPr>
              <a:t>uzun </a:t>
            </a:r>
            <a:r>
              <a:rPr lang="tr-TR" sz="2800" b="1" spc="-155" dirty="0">
                <a:solidFill>
                  <a:srgbClr val="FF0000"/>
                </a:solidFill>
                <a:latin typeface="Trebuchet MS"/>
                <a:cs typeface="Trebuchet MS"/>
              </a:rPr>
              <a:t>zaman</a:t>
            </a:r>
            <a:r>
              <a:rPr lang="tr-TR" sz="2800" b="1" spc="-4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tr-TR" sz="2800" spc="-100" dirty="0">
                <a:latin typeface="Arial"/>
                <a:cs typeface="Arial"/>
              </a:rPr>
              <a:t>almaktadır.</a:t>
            </a:r>
          </a:p>
          <a:p>
            <a:pPr marL="241300" marR="5080" indent="-228600" algn="just">
              <a:lnSpc>
                <a:spcPct val="90000"/>
              </a:lnSpc>
              <a:spcBef>
                <a:spcPts val="430"/>
              </a:spcBef>
              <a:buClr>
                <a:srgbClr val="FF0000"/>
              </a:buClr>
              <a:buSzPct val="96428"/>
              <a:buFont typeface="Wingdings"/>
              <a:buChar char=""/>
              <a:tabLst>
                <a:tab pos="292735" algn="l"/>
              </a:tabLst>
            </a:pPr>
            <a:r>
              <a:rPr lang="tr-TR" sz="2800" spc="-265" dirty="0"/>
              <a:t>MUHSGK </a:t>
            </a:r>
            <a:r>
              <a:rPr lang="tr-TR" sz="2800" spc="-110" dirty="0"/>
              <a:t>beyannamesinin </a:t>
            </a:r>
            <a:r>
              <a:rPr lang="tr-TR" sz="2800" spc="-65" dirty="0"/>
              <a:t>verilme </a:t>
            </a:r>
            <a:r>
              <a:rPr lang="tr-TR" sz="2800" spc="-100" dirty="0"/>
              <a:t>süresinin </a:t>
            </a:r>
            <a:r>
              <a:rPr lang="tr-TR" sz="2800" spc="-135" dirty="0"/>
              <a:t>ayın </a:t>
            </a:r>
            <a:r>
              <a:rPr lang="tr-TR" sz="2800" spc="-125" dirty="0"/>
              <a:t>23 </a:t>
            </a:r>
            <a:r>
              <a:rPr lang="tr-TR" sz="2800" spc="-90" dirty="0"/>
              <a:t>ünden </a:t>
            </a:r>
            <a:r>
              <a:rPr lang="tr-TR" sz="2800" spc="-175" dirty="0"/>
              <a:t>başka  </a:t>
            </a:r>
            <a:r>
              <a:rPr lang="tr-TR" sz="2800" spc="-10" dirty="0"/>
              <a:t>bir </a:t>
            </a:r>
            <a:r>
              <a:rPr lang="tr-TR" sz="2800" spc="-40" dirty="0"/>
              <a:t>tarihe </a:t>
            </a:r>
            <a:r>
              <a:rPr lang="tr-TR" sz="2800" spc="-175" dirty="0"/>
              <a:t>uzaması </a:t>
            </a:r>
            <a:r>
              <a:rPr lang="tr-TR" sz="2800" spc="-80" dirty="0"/>
              <a:t>halinde </a:t>
            </a:r>
            <a:r>
              <a:rPr lang="tr-TR" sz="2800" b="1" spc="-114" dirty="0">
                <a:solidFill>
                  <a:srgbClr val="FF0000"/>
                </a:solidFill>
                <a:latin typeface="Trebuchet MS"/>
                <a:cs typeface="Trebuchet MS"/>
              </a:rPr>
              <a:t>doğrudan SGK </a:t>
            </a:r>
            <a:r>
              <a:rPr lang="tr-TR" sz="2800" b="1" spc="-130" dirty="0">
                <a:solidFill>
                  <a:srgbClr val="FF0000"/>
                </a:solidFill>
                <a:latin typeface="Trebuchet MS"/>
                <a:cs typeface="Trebuchet MS"/>
              </a:rPr>
              <a:t>bildiriminin </a:t>
            </a:r>
            <a:r>
              <a:rPr lang="tr-TR" sz="2800" b="1" spc="-145" dirty="0">
                <a:solidFill>
                  <a:srgbClr val="FF0000"/>
                </a:solidFill>
                <a:latin typeface="Trebuchet MS"/>
                <a:cs typeface="Trebuchet MS"/>
              </a:rPr>
              <a:t>de </a:t>
            </a:r>
            <a:r>
              <a:rPr lang="tr-TR" sz="2800" b="1" spc="-135" dirty="0">
                <a:solidFill>
                  <a:srgbClr val="FF0000"/>
                </a:solidFill>
                <a:latin typeface="Trebuchet MS"/>
                <a:cs typeface="Trebuchet MS"/>
              </a:rPr>
              <a:t>süresi  aynı </a:t>
            </a:r>
            <a:r>
              <a:rPr lang="tr-TR" sz="2800" b="1" spc="-145" dirty="0">
                <a:solidFill>
                  <a:srgbClr val="FF0000"/>
                </a:solidFill>
                <a:latin typeface="Trebuchet MS"/>
                <a:cs typeface="Trebuchet MS"/>
              </a:rPr>
              <a:t>tarihe </a:t>
            </a:r>
            <a:r>
              <a:rPr lang="tr-TR" sz="2800" b="1" spc="-130" dirty="0">
                <a:solidFill>
                  <a:srgbClr val="FF0000"/>
                </a:solidFill>
                <a:latin typeface="Trebuchet MS"/>
                <a:cs typeface="Trebuchet MS"/>
              </a:rPr>
              <a:t>kadar </a:t>
            </a:r>
            <a:r>
              <a:rPr lang="tr-TR" sz="2800" b="1" spc="-150" dirty="0">
                <a:solidFill>
                  <a:srgbClr val="FF0000"/>
                </a:solidFill>
                <a:latin typeface="Trebuchet MS"/>
                <a:cs typeface="Trebuchet MS"/>
              </a:rPr>
              <a:t>uzamış</a:t>
            </a:r>
            <a:r>
              <a:rPr lang="tr-TR" sz="2800" b="1" spc="-3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tr-TR" sz="2800" b="1" spc="-170" dirty="0">
                <a:solidFill>
                  <a:srgbClr val="FF0000"/>
                </a:solidFill>
                <a:latin typeface="Trebuchet MS"/>
                <a:cs typeface="Trebuchet MS"/>
              </a:rPr>
              <a:t>olacaktır.</a:t>
            </a:r>
          </a:p>
          <a:p>
            <a:pPr marL="241300" marR="5080" indent="-228600" algn="just">
              <a:lnSpc>
                <a:spcPct val="90000"/>
              </a:lnSpc>
              <a:spcBef>
                <a:spcPts val="430"/>
              </a:spcBef>
              <a:buClr>
                <a:srgbClr val="FF0000"/>
              </a:buClr>
              <a:buSzPct val="96428"/>
              <a:buFont typeface="Wingdings"/>
              <a:buChar char=""/>
              <a:tabLst>
                <a:tab pos="292735" algn="l"/>
              </a:tabLst>
            </a:pPr>
            <a:endParaRPr lang="tr-TR" sz="2800" dirty="0">
              <a:latin typeface="Arial"/>
              <a:cs typeface="Arial"/>
            </a:endParaRPr>
          </a:p>
          <a:p>
            <a:pPr marL="241300" marR="5080" indent="-228600" algn="just">
              <a:lnSpc>
                <a:spcPct val="90000"/>
              </a:lnSpc>
              <a:spcBef>
                <a:spcPts val="430"/>
              </a:spcBef>
              <a:buClr>
                <a:srgbClr val="FF0000"/>
              </a:buClr>
              <a:buSzPct val="96428"/>
              <a:buFont typeface="Wingdings"/>
              <a:buChar char=""/>
              <a:tabLst>
                <a:tab pos="292735" algn="l"/>
              </a:tabLst>
            </a:pPr>
            <a:endParaRPr sz="28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169629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034" y="1"/>
            <a:ext cx="10075333" cy="7556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3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034" y="0"/>
            <a:ext cx="10075333" cy="7556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3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5470" y="120693"/>
            <a:ext cx="9802460" cy="7315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3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034" y="1"/>
            <a:ext cx="10075333" cy="7556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3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034" y="0"/>
            <a:ext cx="10075333" cy="75564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3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034" y="0"/>
            <a:ext cx="10075333" cy="75564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3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034" y="1"/>
            <a:ext cx="10075333" cy="7556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3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00" y="654050"/>
            <a:ext cx="10210800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1700" kern="1200" dirty="0" err="1"/>
              <a:t>U</a:t>
            </a:r>
            <a:r>
              <a:rPr lang="tr-TR" sz="1700" spc="-5" dirty="0" err="1">
                <a:solidFill>
                  <a:srgbClr val="000000"/>
                </a:solidFill>
              </a:rPr>
              <a:t>Muhtasar</a:t>
            </a:r>
            <a:r>
              <a:rPr lang="tr-TR" sz="1700" spc="-5" dirty="0">
                <a:solidFill>
                  <a:srgbClr val="000000"/>
                </a:solidFill>
              </a:rPr>
              <a:t> ve Prim Hizmet Beyannamesinin Kapsamı/Beyan ve Ödeme Zamanları?</a:t>
            </a:r>
            <a:endParaRPr sz="1700" dirty="0"/>
          </a:p>
        </p:txBody>
      </p:sp>
      <p:sp>
        <p:nvSpPr>
          <p:cNvPr id="3" name="object 3"/>
          <p:cNvSpPr txBox="1"/>
          <p:nvPr/>
        </p:nvSpPr>
        <p:spPr>
          <a:xfrm>
            <a:off x="546100" y="1934037"/>
            <a:ext cx="8431276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200"/>
              </a:spcBef>
              <a:buClr>
                <a:srgbClr val="A82316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tr-TR" spc="-5" dirty="0">
                <a:latin typeface="Georgia"/>
              </a:rPr>
              <a:t>Vergi kanunlarına göre vergi kesintisi yapanlar </a:t>
            </a:r>
          </a:p>
          <a:p>
            <a:pPr marL="355600" marR="5080" indent="-342900">
              <a:spcBef>
                <a:spcPts val="1200"/>
              </a:spcBef>
              <a:buClr>
                <a:srgbClr val="A82316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tr-TR" spc="-5" dirty="0">
                <a:latin typeface="Georgia"/>
              </a:rPr>
              <a:t>5510 sayılı Kanunun 4/1-a maddesi kapsamında bildirimde bulunanlar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1DD48D7D-E21F-4128-8A03-FE2813C8512B}"/>
              </a:ext>
            </a:extLst>
          </p:cNvPr>
          <p:cNvSpPr/>
          <p:nvPr/>
        </p:nvSpPr>
        <p:spPr>
          <a:xfrm>
            <a:off x="393700" y="1426772"/>
            <a:ext cx="1269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spc="5" dirty="0">
                <a:solidFill>
                  <a:srgbClr val="A82316"/>
                </a:solidFill>
                <a:latin typeface="Georgia"/>
                <a:cs typeface="Georgia"/>
              </a:rPr>
              <a:t>Kapsamı</a:t>
            </a:r>
            <a:endParaRPr lang="tr-TR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C397830A-83AB-4367-B98F-4198A833FAE8}"/>
              </a:ext>
            </a:extLst>
          </p:cNvPr>
          <p:cNvSpPr/>
          <p:nvPr/>
        </p:nvSpPr>
        <p:spPr>
          <a:xfrm>
            <a:off x="370732" y="2940050"/>
            <a:ext cx="2660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spc="5" dirty="0">
                <a:solidFill>
                  <a:srgbClr val="A82316"/>
                </a:solidFill>
                <a:latin typeface="Georgia"/>
                <a:cs typeface="Georgia"/>
              </a:rPr>
              <a:t>Ne zaman verilecek?</a:t>
            </a:r>
            <a:endParaRPr lang="tr-TR" dirty="0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4A074C69-840F-458D-97B9-485DB3B6D96D}"/>
              </a:ext>
            </a:extLst>
          </p:cNvPr>
          <p:cNvSpPr/>
          <p:nvPr/>
        </p:nvSpPr>
        <p:spPr>
          <a:xfrm>
            <a:off x="370732" y="3594684"/>
            <a:ext cx="8709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080" indent="-342900" algn="just">
              <a:spcBef>
                <a:spcPts val="1200"/>
              </a:spcBef>
              <a:buClr>
                <a:srgbClr val="A82316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tr-TR" spc="-5" dirty="0">
                <a:latin typeface="Georgia"/>
              </a:rPr>
              <a:t>5510 sayılı Kanuna göre, sigortalıların cari aya ait  prime esas kazanç  ve hizmet bilgilerini içeren  Muhtasar ve Prim Hizmet beyannamesi  en geç  ertesi ayın </a:t>
            </a:r>
            <a:r>
              <a:rPr lang="tr-TR" b="1" spc="-5" dirty="0">
                <a:solidFill>
                  <a:srgbClr val="FF0000"/>
                </a:solidFill>
                <a:latin typeface="Georgia"/>
              </a:rPr>
              <a:t>26. </a:t>
            </a:r>
            <a:r>
              <a:rPr lang="tr-TR" b="1" spc="-5" dirty="0" err="1">
                <a:solidFill>
                  <a:srgbClr val="FF0000"/>
                </a:solidFill>
                <a:latin typeface="Georgia"/>
              </a:rPr>
              <a:t>ıncı</a:t>
            </a:r>
            <a:r>
              <a:rPr lang="tr-TR" b="1" spc="-5" dirty="0">
                <a:solidFill>
                  <a:srgbClr val="FF0000"/>
                </a:solidFill>
                <a:latin typeface="Georgia"/>
              </a:rPr>
              <a:t> günü saat 23.59’a kadar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01570C89-9FE3-4C24-BC61-A26CD0520F7F}"/>
              </a:ext>
            </a:extLst>
          </p:cNvPr>
          <p:cNvSpPr/>
          <p:nvPr/>
        </p:nvSpPr>
        <p:spPr>
          <a:xfrm>
            <a:off x="370732" y="4666313"/>
            <a:ext cx="2687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spc="5" dirty="0">
                <a:solidFill>
                  <a:srgbClr val="A82316"/>
                </a:solidFill>
                <a:latin typeface="Georgia"/>
                <a:cs typeface="Georgia"/>
              </a:rPr>
              <a:t>Ne zaman ödenecek?</a:t>
            </a:r>
            <a:endParaRPr lang="tr-TR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55904DE1-2694-4FA8-AF14-BF8014FBF775}"/>
              </a:ext>
            </a:extLst>
          </p:cNvPr>
          <p:cNvSpPr/>
          <p:nvPr/>
        </p:nvSpPr>
        <p:spPr>
          <a:xfrm>
            <a:off x="370732" y="5320947"/>
            <a:ext cx="8709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dirty="0">
                <a:latin typeface="Georgia" panose="02040502050405020303" pitchFamily="18" charset="0"/>
              </a:rPr>
              <a:t>Vergi tahakkukları beyanname verilen ayın 26 </a:t>
            </a:r>
            <a:r>
              <a:rPr lang="tr-TR" dirty="0" err="1">
                <a:latin typeface="Georgia" panose="02040502050405020303" pitchFamily="18" charset="0"/>
              </a:rPr>
              <a:t>ncı</a:t>
            </a:r>
            <a:r>
              <a:rPr lang="tr-TR" dirty="0">
                <a:latin typeface="Georgia" panose="02040502050405020303" pitchFamily="18" charset="0"/>
              </a:rPr>
              <a:t> günü akşamına kadar</a:t>
            </a:r>
            <a:endParaRPr lang="tr-TR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tr-TR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Prim tahakkukları beyanname verilen ay sonuna,</a:t>
            </a:r>
          </a:p>
          <a:p>
            <a:pPr algn="just">
              <a:buFont typeface="Wingdings" pitchFamily="2" charset="2"/>
              <a:buChar char="Ø"/>
            </a:pPr>
            <a:endParaRPr lang="tr-TR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  <a:p>
            <a:pPr algn="just"/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kadar ödenmelidir.</a:t>
            </a:r>
          </a:p>
        </p:txBody>
      </p:sp>
    </p:spTree>
    <p:extLst>
      <p:ext uri="{BB962C8B-B14F-4D97-AF65-F5344CB8AC3E}">
        <p14:creationId xmlns:p14="http://schemas.microsoft.com/office/powerpoint/2010/main" val="2234215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9034" y="0"/>
            <a:ext cx="10075333" cy="75565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8090661" y="1556766"/>
              <a:ext cx="1037120" cy="15841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3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3"/>
            </a:p>
          </p:txBody>
        </p:sp>
        <p:sp>
          <p:nvSpPr>
            <p:cNvPr id="5" name="object 5"/>
            <p:cNvSpPr/>
            <p:nvPr/>
          </p:nvSpPr>
          <p:spPr>
            <a:xfrm>
              <a:off x="4427982" y="3429000"/>
              <a:ext cx="4248785" cy="1728470"/>
            </a:xfrm>
            <a:custGeom>
              <a:avLst/>
              <a:gdLst/>
              <a:ahLst/>
              <a:cxnLst/>
              <a:rect l="l" t="t" r="r" b="b"/>
              <a:pathLst>
                <a:path w="4248784" h="1728470">
                  <a:moveTo>
                    <a:pt x="2124201" y="0"/>
                  </a:moveTo>
                  <a:lnTo>
                    <a:pt x="2058042" y="411"/>
                  </a:lnTo>
                  <a:lnTo>
                    <a:pt x="1992385" y="1636"/>
                  </a:lnTo>
                  <a:lnTo>
                    <a:pt x="1927262" y="3664"/>
                  </a:lnTo>
                  <a:lnTo>
                    <a:pt x="1862701" y="6482"/>
                  </a:lnTo>
                  <a:lnTo>
                    <a:pt x="1798732" y="10079"/>
                  </a:lnTo>
                  <a:lnTo>
                    <a:pt x="1735384" y="14443"/>
                  </a:lnTo>
                  <a:lnTo>
                    <a:pt x="1672686" y="19561"/>
                  </a:lnTo>
                  <a:lnTo>
                    <a:pt x="1610668" y="25421"/>
                  </a:lnTo>
                  <a:lnTo>
                    <a:pt x="1549360" y="32013"/>
                  </a:lnTo>
                  <a:lnTo>
                    <a:pt x="1488790" y="39323"/>
                  </a:lnTo>
                  <a:lnTo>
                    <a:pt x="1428988" y="47340"/>
                  </a:lnTo>
                  <a:lnTo>
                    <a:pt x="1369983" y="56052"/>
                  </a:lnTo>
                  <a:lnTo>
                    <a:pt x="1311806" y="65447"/>
                  </a:lnTo>
                  <a:lnTo>
                    <a:pt x="1254484" y="75513"/>
                  </a:lnTo>
                  <a:lnTo>
                    <a:pt x="1198048" y="86238"/>
                  </a:lnTo>
                  <a:lnTo>
                    <a:pt x="1142527" y="97610"/>
                  </a:lnTo>
                  <a:lnTo>
                    <a:pt x="1087950" y="109617"/>
                  </a:lnTo>
                  <a:lnTo>
                    <a:pt x="1034347" y="122247"/>
                  </a:lnTo>
                  <a:lnTo>
                    <a:pt x="981748" y="135489"/>
                  </a:lnTo>
                  <a:lnTo>
                    <a:pt x="930180" y="149330"/>
                  </a:lnTo>
                  <a:lnTo>
                    <a:pt x="879675" y="163758"/>
                  </a:lnTo>
                  <a:lnTo>
                    <a:pt x="830260" y="178762"/>
                  </a:lnTo>
                  <a:lnTo>
                    <a:pt x="781967" y="194329"/>
                  </a:lnTo>
                  <a:lnTo>
                    <a:pt x="734823" y="210447"/>
                  </a:lnTo>
                  <a:lnTo>
                    <a:pt x="688859" y="227106"/>
                  </a:lnTo>
                  <a:lnTo>
                    <a:pt x="644104" y="244292"/>
                  </a:lnTo>
                  <a:lnTo>
                    <a:pt x="600586" y="261993"/>
                  </a:lnTo>
                  <a:lnTo>
                    <a:pt x="558337" y="280199"/>
                  </a:lnTo>
                  <a:lnTo>
                    <a:pt x="517384" y="298896"/>
                  </a:lnTo>
                  <a:lnTo>
                    <a:pt x="477758" y="318073"/>
                  </a:lnTo>
                  <a:lnTo>
                    <a:pt x="439487" y="337718"/>
                  </a:lnTo>
                  <a:lnTo>
                    <a:pt x="402601" y="357819"/>
                  </a:lnTo>
                  <a:lnTo>
                    <a:pt x="367130" y="378364"/>
                  </a:lnTo>
                  <a:lnTo>
                    <a:pt x="333103" y="399341"/>
                  </a:lnTo>
                  <a:lnTo>
                    <a:pt x="300549" y="420738"/>
                  </a:lnTo>
                  <a:lnTo>
                    <a:pt x="239978" y="464744"/>
                  </a:lnTo>
                  <a:lnTo>
                    <a:pt x="185653" y="510288"/>
                  </a:lnTo>
                  <a:lnTo>
                    <a:pt x="137808" y="557274"/>
                  </a:lnTo>
                  <a:lnTo>
                    <a:pt x="96680" y="605605"/>
                  </a:lnTo>
                  <a:lnTo>
                    <a:pt x="62502" y="655187"/>
                  </a:lnTo>
                  <a:lnTo>
                    <a:pt x="35510" y="705924"/>
                  </a:lnTo>
                  <a:lnTo>
                    <a:pt x="15938" y="757720"/>
                  </a:lnTo>
                  <a:lnTo>
                    <a:pt x="4023" y="810480"/>
                  </a:lnTo>
                  <a:lnTo>
                    <a:pt x="0" y="864107"/>
                  </a:lnTo>
                  <a:lnTo>
                    <a:pt x="1010" y="891024"/>
                  </a:lnTo>
                  <a:lnTo>
                    <a:pt x="9009" y="944230"/>
                  </a:lnTo>
                  <a:lnTo>
                    <a:pt x="24782" y="996520"/>
                  </a:lnTo>
                  <a:lnTo>
                    <a:pt x="48093" y="1047798"/>
                  </a:lnTo>
                  <a:lnTo>
                    <a:pt x="78707" y="1097969"/>
                  </a:lnTo>
                  <a:lnTo>
                    <a:pt x="116390" y="1146938"/>
                  </a:lnTo>
                  <a:lnTo>
                    <a:pt x="160906" y="1194608"/>
                  </a:lnTo>
                  <a:lnTo>
                    <a:pt x="212020" y="1240885"/>
                  </a:lnTo>
                  <a:lnTo>
                    <a:pt x="269497" y="1285672"/>
                  </a:lnTo>
                  <a:lnTo>
                    <a:pt x="333103" y="1328874"/>
                  </a:lnTo>
                  <a:lnTo>
                    <a:pt x="367130" y="1349851"/>
                  </a:lnTo>
                  <a:lnTo>
                    <a:pt x="402601" y="1370396"/>
                  </a:lnTo>
                  <a:lnTo>
                    <a:pt x="439487" y="1390497"/>
                  </a:lnTo>
                  <a:lnTo>
                    <a:pt x="477758" y="1410142"/>
                  </a:lnTo>
                  <a:lnTo>
                    <a:pt x="517384" y="1429319"/>
                  </a:lnTo>
                  <a:lnTo>
                    <a:pt x="558337" y="1448016"/>
                  </a:lnTo>
                  <a:lnTo>
                    <a:pt x="600586" y="1466222"/>
                  </a:lnTo>
                  <a:lnTo>
                    <a:pt x="644104" y="1483923"/>
                  </a:lnTo>
                  <a:lnTo>
                    <a:pt x="688859" y="1501109"/>
                  </a:lnTo>
                  <a:lnTo>
                    <a:pt x="734823" y="1517768"/>
                  </a:lnTo>
                  <a:lnTo>
                    <a:pt x="781967" y="1533886"/>
                  </a:lnTo>
                  <a:lnTo>
                    <a:pt x="830260" y="1549453"/>
                  </a:lnTo>
                  <a:lnTo>
                    <a:pt x="879675" y="1564457"/>
                  </a:lnTo>
                  <a:lnTo>
                    <a:pt x="930180" y="1578885"/>
                  </a:lnTo>
                  <a:lnTo>
                    <a:pt x="981748" y="1592726"/>
                  </a:lnTo>
                  <a:lnTo>
                    <a:pt x="1034347" y="1605968"/>
                  </a:lnTo>
                  <a:lnTo>
                    <a:pt x="1087950" y="1618598"/>
                  </a:lnTo>
                  <a:lnTo>
                    <a:pt x="1142527" y="1630605"/>
                  </a:lnTo>
                  <a:lnTo>
                    <a:pt x="1198048" y="1641977"/>
                  </a:lnTo>
                  <a:lnTo>
                    <a:pt x="1254484" y="1652702"/>
                  </a:lnTo>
                  <a:lnTo>
                    <a:pt x="1311806" y="1662768"/>
                  </a:lnTo>
                  <a:lnTo>
                    <a:pt x="1369983" y="1672163"/>
                  </a:lnTo>
                  <a:lnTo>
                    <a:pt x="1428988" y="1680875"/>
                  </a:lnTo>
                  <a:lnTo>
                    <a:pt x="1488790" y="1688892"/>
                  </a:lnTo>
                  <a:lnTo>
                    <a:pt x="1549360" y="1696202"/>
                  </a:lnTo>
                  <a:lnTo>
                    <a:pt x="1610668" y="1702794"/>
                  </a:lnTo>
                  <a:lnTo>
                    <a:pt x="1672686" y="1708654"/>
                  </a:lnTo>
                  <a:lnTo>
                    <a:pt x="1735384" y="1713772"/>
                  </a:lnTo>
                  <a:lnTo>
                    <a:pt x="1798732" y="1718136"/>
                  </a:lnTo>
                  <a:lnTo>
                    <a:pt x="1862701" y="1721733"/>
                  </a:lnTo>
                  <a:lnTo>
                    <a:pt x="1927262" y="1724551"/>
                  </a:lnTo>
                  <a:lnTo>
                    <a:pt x="1992385" y="1726579"/>
                  </a:lnTo>
                  <a:lnTo>
                    <a:pt x="2058042" y="1727804"/>
                  </a:lnTo>
                  <a:lnTo>
                    <a:pt x="2124201" y="1728216"/>
                  </a:lnTo>
                  <a:lnTo>
                    <a:pt x="2190368" y="1727804"/>
                  </a:lnTo>
                  <a:lnTo>
                    <a:pt x="2256031" y="1726579"/>
                  </a:lnTo>
                  <a:lnTo>
                    <a:pt x="2321161" y="1724551"/>
                  </a:lnTo>
                  <a:lnTo>
                    <a:pt x="2385729" y="1721733"/>
                  </a:lnTo>
                  <a:lnTo>
                    <a:pt x="2449704" y="1718136"/>
                  </a:lnTo>
                  <a:lnTo>
                    <a:pt x="2513058" y="1713772"/>
                  </a:lnTo>
                  <a:lnTo>
                    <a:pt x="2575761" y="1708654"/>
                  </a:lnTo>
                  <a:lnTo>
                    <a:pt x="2637784" y="1702794"/>
                  </a:lnTo>
                  <a:lnTo>
                    <a:pt x="2699098" y="1696202"/>
                  </a:lnTo>
                  <a:lnTo>
                    <a:pt x="2759673" y="1688892"/>
                  </a:lnTo>
                  <a:lnTo>
                    <a:pt x="2819479" y="1680875"/>
                  </a:lnTo>
                  <a:lnTo>
                    <a:pt x="2878488" y="1672163"/>
                  </a:lnTo>
                  <a:lnTo>
                    <a:pt x="2936670" y="1662768"/>
                  </a:lnTo>
                  <a:lnTo>
                    <a:pt x="2993995" y="1652702"/>
                  </a:lnTo>
                  <a:lnTo>
                    <a:pt x="3050435" y="1641977"/>
                  </a:lnTo>
                  <a:lnTo>
                    <a:pt x="3105960" y="1630605"/>
                  </a:lnTo>
                  <a:lnTo>
                    <a:pt x="3160540" y="1618598"/>
                  </a:lnTo>
                  <a:lnTo>
                    <a:pt x="3214146" y="1605968"/>
                  </a:lnTo>
                  <a:lnTo>
                    <a:pt x="3266749" y="1592726"/>
                  </a:lnTo>
                  <a:lnTo>
                    <a:pt x="3318319" y="1578885"/>
                  </a:lnTo>
                  <a:lnTo>
                    <a:pt x="3368827" y="1564457"/>
                  </a:lnTo>
                  <a:lnTo>
                    <a:pt x="3418244" y="1549453"/>
                  </a:lnTo>
                  <a:lnTo>
                    <a:pt x="3466540" y="1533886"/>
                  </a:lnTo>
                  <a:lnTo>
                    <a:pt x="3513686" y="1517768"/>
                  </a:lnTo>
                  <a:lnTo>
                    <a:pt x="3559652" y="1501109"/>
                  </a:lnTo>
                  <a:lnTo>
                    <a:pt x="3604410" y="1483923"/>
                  </a:lnTo>
                  <a:lnTo>
                    <a:pt x="3647929" y="1466222"/>
                  </a:lnTo>
                  <a:lnTo>
                    <a:pt x="3690180" y="1448016"/>
                  </a:lnTo>
                  <a:lnTo>
                    <a:pt x="3731134" y="1429319"/>
                  </a:lnTo>
                  <a:lnTo>
                    <a:pt x="3770762" y="1410142"/>
                  </a:lnTo>
                  <a:lnTo>
                    <a:pt x="3809034" y="1390497"/>
                  </a:lnTo>
                  <a:lnTo>
                    <a:pt x="3845921" y="1370396"/>
                  </a:lnTo>
                  <a:lnTo>
                    <a:pt x="3881393" y="1349851"/>
                  </a:lnTo>
                  <a:lnTo>
                    <a:pt x="3915421" y="1328874"/>
                  </a:lnTo>
                  <a:lnTo>
                    <a:pt x="3947976" y="1307477"/>
                  </a:lnTo>
                  <a:lnTo>
                    <a:pt x="4008549" y="1263471"/>
                  </a:lnTo>
                  <a:lnTo>
                    <a:pt x="4062875" y="1217927"/>
                  </a:lnTo>
                  <a:lnTo>
                    <a:pt x="4110720" y="1170941"/>
                  </a:lnTo>
                  <a:lnTo>
                    <a:pt x="4151850" y="1122610"/>
                  </a:lnTo>
                  <a:lnTo>
                    <a:pt x="4186028" y="1073028"/>
                  </a:lnTo>
                  <a:lnTo>
                    <a:pt x="4213020" y="1022291"/>
                  </a:lnTo>
                  <a:lnTo>
                    <a:pt x="4232591" y="970495"/>
                  </a:lnTo>
                  <a:lnTo>
                    <a:pt x="4244507" y="917735"/>
                  </a:lnTo>
                  <a:lnTo>
                    <a:pt x="4248531" y="864107"/>
                  </a:lnTo>
                  <a:lnTo>
                    <a:pt x="4247520" y="837191"/>
                  </a:lnTo>
                  <a:lnTo>
                    <a:pt x="4239521" y="783985"/>
                  </a:lnTo>
                  <a:lnTo>
                    <a:pt x="4223748" y="731695"/>
                  </a:lnTo>
                  <a:lnTo>
                    <a:pt x="4200437" y="680417"/>
                  </a:lnTo>
                  <a:lnTo>
                    <a:pt x="4169822" y="630246"/>
                  </a:lnTo>
                  <a:lnTo>
                    <a:pt x="4132139" y="581277"/>
                  </a:lnTo>
                  <a:lnTo>
                    <a:pt x="4087622" y="533607"/>
                  </a:lnTo>
                  <a:lnTo>
                    <a:pt x="4036507" y="487330"/>
                  </a:lnTo>
                  <a:lnTo>
                    <a:pt x="3979028" y="442543"/>
                  </a:lnTo>
                  <a:lnTo>
                    <a:pt x="3915421" y="399341"/>
                  </a:lnTo>
                  <a:lnTo>
                    <a:pt x="3881393" y="378364"/>
                  </a:lnTo>
                  <a:lnTo>
                    <a:pt x="3845921" y="357819"/>
                  </a:lnTo>
                  <a:lnTo>
                    <a:pt x="3809034" y="337718"/>
                  </a:lnTo>
                  <a:lnTo>
                    <a:pt x="3770762" y="318073"/>
                  </a:lnTo>
                  <a:lnTo>
                    <a:pt x="3731134" y="298896"/>
                  </a:lnTo>
                  <a:lnTo>
                    <a:pt x="3690180" y="280199"/>
                  </a:lnTo>
                  <a:lnTo>
                    <a:pt x="3647929" y="261993"/>
                  </a:lnTo>
                  <a:lnTo>
                    <a:pt x="3604410" y="244292"/>
                  </a:lnTo>
                  <a:lnTo>
                    <a:pt x="3559652" y="227106"/>
                  </a:lnTo>
                  <a:lnTo>
                    <a:pt x="3513686" y="210447"/>
                  </a:lnTo>
                  <a:lnTo>
                    <a:pt x="3466540" y="194329"/>
                  </a:lnTo>
                  <a:lnTo>
                    <a:pt x="3418244" y="178762"/>
                  </a:lnTo>
                  <a:lnTo>
                    <a:pt x="3368827" y="163758"/>
                  </a:lnTo>
                  <a:lnTo>
                    <a:pt x="3318319" y="149330"/>
                  </a:lnTo>
                  <a:lnTo>
                    <a:pt x="3266749" y="135489"/>
                  </a:lnTo>
                  <a:lnTo>
                    <a:pt x="3214146" y="122247"/>
                  </a:lnTo>
                  <a:lnTo>
                    <a:pt x="3160540" y="109617"/>
                  </a:lnTo>
                  <a:lnTo>
                    <a:pt x="3105960" y="97610"/>
                  </a:lnTo>
                  <a:lnTo>
                    <a:pt x="3050435" y="86238"/>
                  </a:lnTo>
                  <a:lnTo>
                    <a:pt x="2993995" y="75513"/>
                  </a:lnTo>
                  <a:lnTo>
                    <a:pt x="2936670" y="65447"/>
                  </a:lnTo>
                  <a:lnTo>
                    <a:pt x="2878488" y="56052"/>
                  </a:lnTo>
                  <a:lnTo>
                    <a:pt x="2819479" y="47340"/>
                  </a:lnTo>
                  <a:lnTo>
                    <a:pt x="2759673" y="39323"/>
                  </a:lnTo>
                  <a:lnTo>
                    <a:pt x="2699098" y="32013"/>
                  </a:lnTo>
                  <a:lnTo>
                    <a:pt x="2637784" y="25421"/>
                  </a:lnTo>
                  <a:lnTo>
                    <a:pt x="2575761" y="19561"/>
                  </a:lnTo>
                  <a:lnTo>
                    <a:pt x="2513058" y="14443"/>
                  </a:lnTo>
                  <a:lnTo>
                    <a:pt x="2449704" y="10079"/>
                  </a:lnTo>
                  <a:lnTo>
                    <a:pt x="2385729" y="6482"/>
                  </a:lnTo>
                  <a:lnTo>
                    <a:pt x="2321161" y="3664"/>
                  </a:lnTo>
                  <a:lnTo>
                    <a:pt x="2256031" y="1636"/>
                  </a:lnTo>
                  <a:lnTo>
                    <a:pt x="2190368" y="411"/>
                  </a:lnTo>
                  <a:lnTo>
                    <a:pt x="212420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983"/>
            </a:p>
          </p:txBody>
        </p:sp>
        <p:sp>
          <p:nvSpPr>
            <p:cNvPr id="6" name="object 6"/>
            <p:cNvSpPr/>
            <p:nvPr/>
          </p:nvSpPr>
          <p:spPr>
            <a:xfrm>
              <a:off x="4427982" y="3429000"/>
              <a:ext cx="4248785" cy="1728470"/>
            </a:xfrm>
            <a:custGeom>
              <a:avLst/>
              <a:gdLst/>
              <a:ahLst/>
              <a:cxnLst/>
              <a:rect l="l" t="t" r="r" b="b"/>
              <a:pathLst>
                <a:path w="4248784" h="1728470">
                  <a:moveTo>
                    <a:pt x="0" y="864107"/>
                  </a:moveTo>
                  <a:lnTo>
                    <a:pt x="4023" y="810480"/>
                  </a:lnTo>
                  <a:lnTo>
                    <a:pt x="15938" y="757720"/>
                  </a:lnTo>
                  <a:lnTo>
                    <a:pt x="35510" y="705924"/>
                  </a:lnTo>
                  <a:lnTo>
                    <a:pt x="62502" y="655187"/>
                  </a:lnTo>
                  <a:lnTo>
                    <a:pt x="96680" y="605605"/>
                  </a:lnTo>
                  <a:lnTo>
                    <a:pt x="137808" y="557274"/>
                  </a:lnTo>
                  <a:lnTo>
                    <a:pt x="185653" y="510288"/>
                  </a:lnTo>
                  <a:lnTo>
                    <a:pt x="239978" y="464744"/>
                  </a:lnTo>
                  <a:lnTo>
                    <a:pt x="300549" y="420738"/>
                  </a:lnTo>
                  <a:lnTo>
                    <a:pt x="333103" y="399341"/>
                  </a:lnTo>
                  <a:lnTo>
                    <a:pt x="367130" y="378364"/>
                  </a:lnTo>
                  <a:lnTo>
                    <a:pt x="402601" y="357819"/>
                  </a:lnTo>
                  <a:lnTo>
                    <a:pt x="439487" y="337718"/>
                  </a:lnTo>
                  <a:lnTo>
                    <a:pt x="477758" y="318073"/>
                  </a:lnTo>
                  <a:lnTo>
                    <a:pt x="517384" y="298896"/>
                  </a:lnTo>
                  <a:lnTo>
                    <a:pt x="558337" y="280199"/>
                  </a:lnTo>
                  <a:lnTo>
                    <a:pt x="600586" y="261993"/>
                  </a:lnTo>
                  <a:lnTo>
                    <a:pt x="644104" y="244292"/>
                  </a:lnTo>
                  <a:lnTo>
                    <a:pt x="688859" y="227106"/>
                  </a:lnTo>
                  <a:lnTo>
                    <a:pt x="734823" y="210447"/>
                  </a:lnTo>
                  <a:lnTo>
                    <a:pt x="781967" y="194329"/>
                  </a:lnTo>
                  <a:lnTo>
                    <a:pt x="830260" y="178762"/>
                  </a:lnTo>
                  <a:lnTo>
                    <a:pt x="879675" y="163758"/>
                  </a:lnTo>
                  <a:lnTo>
                    <a:pt x="930180" y="149330"/>
                  </a:lnTo>
                  <a:lnTo>
                    <a:pt x="981748" y="135489"/>
                  </a:lnTo>
                  <a:lnTo>
                    <a:pt x="1034347" y="122247"/>
                  </a:lnTo>
                  <a:lnTo>
                    <a:pt x="1087950" y="109617"/>
                  </a:lnTo>
                  <a:lnTo>
                    <a:pt x="1142527" y="97610"/>
                  </a:lnTo>
                  <a:lnTo>
                    <a:pt x="1198048" y="86238"/>
                  </a:lnTo>
                  <a:lnTo>
                    <a:pt x="1254484" y="75513"/>
                  </a:lnTo>
                  <a:lnTo>
                    <a:pt x="1311806" y="65447"/>
                  </a:lnTo>
                  <a:lnTo>
                    <a:pt x="1369983" y="56052"/>
                  </a:lnTo>
                  <a:lnTo>
                    <a:pt x="1428988" y="47340"/>
                  </a:lnTo>
                  <a:lnTo>
                    <a:pt x="1488790" y="39323"/>
                  </a:lnTo>
                  <a:lnTo>
                    <a:pt x="1549360" y="32013"/>
                  </a:lnTo>
                  <a:lnTo>
                    <a:pt x="1610668" y="25421"/>
                  </a:lnTo>
                  <a:lnTo>
                    <a:pt x="1672686" y="19561"/>
                  </a:lnTo>
                  <a:lnTo>
                    <a:pt x="1735384" y="14443"/>
                  </a:lnTo>
                  <a:lnTo>
                    <a:pt x="1798732" y="10079"/>
                  </a:lnTo>
                  <a:lnTo>
                    <a:pt x="1862701" y="6482"/>
                  </a:lnTo>
                  <a:lnTo>
                    <a:pt x="1927262" y="3664"/>
                  </a:lnTo>
                  <a:lnTo>
                    <a:pt x="1992385" y="1636"/>
                  </a:lnTo>
                  <a:lnTo>
                    <a:pt x="2058042" y="411"/>
                  </a:lnTo>
                  <a:lnTo>
                    <a:pt x="2124201" y="0"/>
                  </a:lnTo>
                  <a:lnTo>
                    <a:pt x="2190368" y="411"/>
                  </a:lnTo>
                  <a:lnTo>
                    <a:pt x="2256031" y="1636"/>
                  </a:lnTo>
                  <a:lnTo>
                    <a:pt x="2321161" y="3664"/>
                  </a:lnTo>
                  <a:lnTo>
                    <a:pt x="2385729" y="6482"/>
                  </a:lnTo>
                  <a:lnTo>
                    <a:pt x="2449704" y="10079"/>
                  </a:lnTo>
                  <a:lnTo>
                    <a:pt x="2513058" y="14443"/>
                  </a:lnTo>
                  <a:lnTo>
                    <a:pt x="2575761" y="19561"/>
                  </a:lnTo>
                  <a:lnTo>
                    <a:pt x="2637784" y="25421"/>
                  </a:lnTo>
                  <a:lnTo>
                    <a:pt x="2699098" y="32013"/>
                  </a:lnTo>
                  <a:lnTo>
                    <a:pt x="2759673" y="39323"/>
                  </a:lnTo>
                  <a:lnTo>
                    <a:pt x="2819479" y="47340"/>
                  </a:lnTo>
                  <a:lnTo>
                    <a:pt x="2878488" y="56052"/>
                  </a:lnTo>
                  <a:lnTo>
                    <a:pt x="2936670" y="65447"/>
                  </a:lnTo>
                  <a:lnTo>
                    <a:pt x="2993995" y="75513"/>
                  </a:lnTo>
                  <a:lnTo>
                    <a:pt x="3050435" y="86238"/>
                  </a:lnTo>
                  <a:lnTo>
                    <a:pt x="3105960" y="97610"/>
                  </a:lnTo>
                  <a:lnTo>
                    <a:pt x="3160540" y="109617"/>
                  </a:lnTo>
                  <a:lnTo>
                    <a:pt x="3214146" y="122247"/>
                  </a:lnTo>
                  <a:lnTo>
                    <a:pt x="3266749" y="135489"/>
                  </a:lnTo>
                  <a:lnTo>
                    <a:pt x="3318319" y="149330"/>
                  </a:lnTo>
                  <a:lnTo>
                    <a:pt x="3368827" y="163758"/>
                  </a:lnTo>
                  <a:lnTo>
                    <a:pt x="3418244" y="178762"/>
                  </a:lnTo>
                  <a:lnTo>
                    <a:pt x="3466540" y="194329"/>
                  </a:lnTo>
                  <a:lnTo>
                    <a:pt x="3513686" y="210447"/>
                  </a:lnTo>
                  <a:lnTo>
                    <a:pt x="3559652" y="227106"/>
                  </a:lnTo>
                  <a:lnTo>
                    <a:pt x="3604410" y="244292"/>
                  </a:lnTo>
                  <a:lnTo>
                    <a:pt x="3647929" y="261993"/>
                  </a:lnTo>
                  <a:lnTo>
                    <a:pt x="3690180" y="280199"/>
                  </a:lnTo>
                  <a:lnTo>
                    <a:pt x="3731134" y="298896"/>
                  </a:lnTo>
                  <a:lnTo>
                    <a:pt x="3770762" y="318073"/>
                  </a:lnTo>
                  <a:lnTo>
                    <a:pt x="3809034" y="337718"/>
                  </a:lnTo>
                  <a:lnTo>
                    <a:pt x="3845921" y="357819"/>
                  </a:lnTo>
                  <a:lnTo>
                    <a:pt x="3881393" y="378364"/>
                  </a:lnTo>
                  <a:lnTo>
                    <a:pt x="3915421" y="399341"/>
                  </a:lnTo>
                  <a:lnTo>
                    <a:pt x="3947976" y="420738"/>
                  </a:lnTo>
                  <a:lnTo>
                    <a:pt x="4008549" y="464744"/>
                  </a:lnTo>
                  <a:lnTo>
                    <a:pt x="4062875" y="510288"/>
                  </a:lnTo>
                  <a:lnTo>
                    <a:pt x="4110720" y="557274"/>
                  </a:lnTo>
                  <a:lnTo>
                    <a:pt x="4151850" y="605605"/>
                  </a:lnTo>
                  <a:lnTo>
                    <a:pt x="4186028" y="655187"/>
                  </a:lnTo>
                  <a:lnTo>
                    <a:pt x="4213020" y="705924"/>
                  </a:lnTo>
                  <a:lnTo>
                    <a:pt x="4232591" y="757720"/>
                  </a:lnTo>
                  <a:lnTo>
                    <a:pt x="4244507" y="810480"/>
                  </a:lnTo>
                  <a:lnTo>
                    <a:pt x="4248531" y="864107"/>
                  </a:lnTo>
                  <a:lnTo>
                    <a:pt x="4247520" y="891024"/>
                  </a:lnTo>
                  <a:lnTo>
                    <a:pt x="4239521" y="944230"/>
                  </a:lnTo>
                  <a:lnTo>
                    <a:pt x="4223748" y="996520"/>
                  </a:lnTo>
                  <a:lnTo>
                    <a:pt x="4200437" y="1047798"/>
                  </a:lnTo>
                  <a:lnTo>
                    <a:pt x="4169822" y="1097969"/>
                  </a:lnTo>
                  <a:lnTo>
                    <a:pt x="4132139" y="1146938"/>
                  </a:lnTo>
                  <a:lnTo>
                    <a:pt x="4087622" y="1194608"/>
                  </a:lnTo>
                  <a:lnTo>
                    <a:pt x="4036507" y="1240885"/>
                  </a:lnTo>
                  <a:lnTo>
                    <a:pt x="3979028" y="1285672"/>
                  </a:lnTo>
                  <a:lnTo>
                    <a:pt x="3915421" y="1328874"/>
                  </a:lnTo>
                  <a:lnTo>
                    <a:pt x="3881393" y="1349851"/>
                  </a:lnTo>
                  <a:lnTo>
                    <a:pt x="3845921" y="1370396"/>
                  </a:lnTo>
                  <a:lnTo>
                    <a:pt x="3809034" y="1390497"/>
                  </a:lnTo>
                  <a:lnTo>
                    <a:pt x="3770762" y="1410142"/>
                  </a:lnTo>
                  <a:lnTo>
                    <a:pt x="3731134" y="1429319"/>
                  </a:lnTo>
                  <a:lnTo>
                    <a:pt x="3690180" y="1448016"/>
                  </a:lnTo>
                  <a:lnTo>
                    <a:pt x="3647929" y="1466222"/>
                  </a:lnTo>
                  <a:lnTo>
                    <a:pt x="3604410" y="1483923"/>
                  </a:lnTo>
                  <a:lnTo>
                    <a:pt x="3559652" y="1501109"/>
                  </a:lnTo>
                  <a:lnTo>
                    <a:pt x="3513686" y="1517768"/>
                  </a:lnTo>
                  <a:lnTo>
                    <a:pt x="3466540" y="1533886"/>
                  </a:lnTo>
                  <a:lnTo>
                    <a:pt x="3418244" y="1549453"/>
                  </a:lnTo>
                  <a:lnTo>
                    <a:pt x="3368827" y="1564457"/>
                  </a:lnTo>
                  <a:lnTo>
                    <a:pt x="3318319" y="1578885"/>
                  </a:lnTo>
                  <a:lnTo>
                    <a:pt x="3266749" y="1592726"/>
                  </a:lnTo>
                  <a:lnTo>
                    <a:pt x="3214146" y="1605968"/>
                  </a:lnTo>
                  <a:lnTo>
                    <a:pt x="3160540" y="1618598"/>
                  </a:lnTo>
                  <a:lnTo>
                    <a:pt x="3105960" y="1630605"/>
                  </a:lnTo>
                  <a:lnTo>
                    <a:pt x="3050435" y="1641977"/>
                  </a:lnTo>
                  <a:lnTo>
                    <a:pt x="2993995" y="1652702"/>
                  </a:lnTo>
                  <a:lnTo>
                    <a:pt x="2936670" y="1662768"/>
                  </a:lnTo>
                  <a:lnTo>
                    <a:pt x="2878488" y="1672163"/>
                  </a:lnTo>
                  <a:lnTo>
                    <a:pt x="2819479" y="1680875"/>
                  </a:lnTo>
                  <a:lnTo>
                    <a:pt x="2759673" y="1688892"/>
                  </a:lnTo>
                  <a:lnTo>
                    <a:pt x="2699098" y="1696202"/>
                  </a:lnTo>
                  <a:lnTo>
                    <a:pt x="2637784" y="1702794"/>
                  </a:lnTo>
                  <a:lnTo>
                    <a:pt x="2575761" y="1708654"/>
                  </a:lnTo>
                  <a:lnTo>
                    <a:pt x="2513058" y="1713772"/>
                  </a:lnTo>
                  <a:lnTo>
                    <a:pt x="2449704" y="1718136"/>
                  </a:lnTo>
                  <a:lnTo>
                    <a:pt x="2385729" y="1721733"/>
                  </a:lnTo>
                  <a:lnTo>
                    <a:pt x="2321161" y="1724551"/>
                  </a:lnTo>
                  <a:lnTo>
                    <a:pt x="2256031" y="1726579"/>
                  </a:lnTo>
                  <a:lnTo>
                    <a:pt x="2190368" y="1727804"/>
                  </a:lnTo>
                  <a:lnTo>
                    <a:pt x="2124201" y="1728216"/>
                  </a:lnTo>
                  <a:lnTo>
                    <a:pt x="2058042" y="1727804"/>
                  </a:lnTo>
                  <a:lnTo>
                    <a:pt x="1992385" y="1726579"/>
                  </a:lnTo>
                  <a:lnTo>
                    <a:pt x="1927262" y="1724551"/>
                  </a:lnTo>
                  <a:lnTo>
                    <a:pt x="1862701" y="1721733"/>
                  </a:lnTo>
                  <a:lnTo>
                    <a:pt x="1798732" y="1718136"/>
                  </a:lnTo>
                  <a:lnTo>
                    <a:pt x="1735384" y="1713772"/>
                  </a:lnTo>
                  <a:lnTo>
                    <a:pt x="1672686" y="1708654"/>
                  </a:lnTo>
                  <a:lnTo>
                    <a:pt x="1610668" y="1702794"/>
                  </a:lnTo>
                  <a:lnTo>
                    <a:pt x="1549360" y="1696202"/>
                  </a:lnTo>
                  <a:lnTo>
                    <a:pt x="1488790" y="1688892"/>
                  </a:lnTo>
                  <a:lnTo>
                    <a:pt x="1428988" y="1680875"/>
                  </a:lnTo>
                  <a:lnTo>
                    <a:pt x="1369983" y="1672163"/>
                  </a:lnTo>
                  <a:lnTo>
                    <a:pt x="1311806" y="1662768"/>
                  </a:lnTo>
                  <a:lnTo>
                    <a:pt x="1254484" y="1652702"/>
                  </a:lnTo>
                  <a:lnTo>
                    <a:pt x="1198048" y="1641977"/>
                  </a:lnTo>
                  <a:lnTo>
                    <a:pt x="1142527" y="1630605"/>
                  </a:lnTo>
                  <a:lnTo>
                    <a:pt x="1087950" y="1618598"/>
                  </a:lnTo>
                  <a:lnTo>
                    <a:pt x="1034347" y="1605968"/>
                  </a:lnTo>
                  <a:lnTo>
                    <a:pt x="981748" y="1592726"/>
                  </a:lnTo>
                  <a:lnTo>
                    <a:pt x="930180" y="1578885"/>
                  </a:lnTo>
                  <a:lnTo>
                    <a:pt x="879675" y="1564457"/>
                  </a:lnTo>
                  <a:lnTo>
                    <a:pt x="830260" y="1549453"/>
                  </a:lnTo>
                  <a:lnTo>
                    <a:pt x="781967" y="1533886"/>
                  </a:lnTo>
                  <a:lnTo>
                    <a:pt x="734823" y="1517768"/>
                  </a:lnTo>
                  <a:lnTo>
                    <a:pt x="688859" y="1501109"/>
                  </a:lnTo>
                  <a:lnTo>
                    <a:pt x="644104" y="1483923"/>
                  </a:lnTo>
                  <a:lnTo>
                    <a:pt x="600586" y="1466222"/>
                  </a:lnTo>
                  <a:lnTo>
                    <a:pt x="558337" y="1448016"/>
                  </a:lnTo>
                  <a:lnTo>
                    <a:pt x="517384" y="1429319"/>
                  </a:lnTo>
                  <a:lnTo>
                    <a:pt x="477758" y="1410142"/>
                  </a:lnTo>
                  <a:lnTo>
                    <a:pt x="439487" y="1390497"/>
                  </a:lnTo>
                  <a:lnTo>
                    <a:pt x="402601" y="1370396"/>
                  </a:lnTo>
                  <a:lnTo>
                    <a:pt x="367130" y="1349851"/>
                  </a:lnTo>
                  <a:lnTo>
                    <a:pt x="333103" y="1328874"/>
                  </a:lnTo>
                  <a:lnTo>
                    <a:pt x="300549" y="1307477"/>
                  </a:lnTo>
                  <a:lnTo>
                    <a:pt x="239978" y="1263471"/>
                  </a:lnTo>
                  <a:lnTo>
                    <a:pt x="185653" y="1217927"/>
                  </a:lnTo>
                  <a:lnTo>
                    <a:pt x="137808" y="1170941"/>
                  </a:lnTo>
                  <a:lnTo>
                    <a:pt x="96680" y="1122610"/>
                  </a:lnTo>
                  <a:lnTo>
                    <a:pt x="62502" y="1073028"/>
                  </a:lnTo>
                  <a:lnTo>
                    <a:pt x="35510" y="1022291"/>
                  </a:lnTo>
                  <a:lnTo>
                    <a:pt x="15938" y="970495"/>
                  </a:lnTo>
                  <a:lnTo>
                    <a:pt x="4023" y="917735"/>
                  </a:lnTo>
                  <a:lnTo>
                    <a:pt x="0" y="864107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 sz="1983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967732" y="4096044"/>
            <a:ext cx="3124753" cy="1234721"/>
          </a:xfrm>
          <a:prstGeom prst="rect">
            <a:avLst/>
          </a:prstGeom>
        </p:spPr>
        <p:txBody>
          <a:bodyPr vert="horz" wrap="square" lIns="0" tIns="13994" rIns="0" bIns="0" rtlCol="0">
            <a:spAutoFit/>
          </a:bodyPr>
          <a:lstStyle/>
          <a:p>
            <a:pPr marL="13994" marR="5598" algn="ctr">
              <a:spcBef>
                <a:spcPts val="110"/>
              </a:spcBef>
            </a:pPr>
            <a:r>
              <a:rPr sz="1983" spc="-99" dirty="0">
                <a:solidFill>
                  <a:srgbClr val="FFFFFF"/>
                </a:solidFill>
                <a:latin typeface="Arial"/>
                <a:cs typeface="Arial"/>
              </a:rPr>
              <a:t>32 </a:t>
            </a:r>
            <a:r>
              <a:rPr sz="1983" spc="-61" dirty="0">
                <a:solidFill>
                  <a:srgbClr val="FFFFFF"/>
                </a:solidFill>
                <a:latin typeface="Arial"/>
                <a:cs typeface="Arial"/>
              </a:rPr>
              <a:t>sütün </a:t>
            </a:r>
            <a:r>
              <a:rPr sz="1983" spc="-126" dirty="0">
                <a:solidFill>
                  <a:srgbClr val="FFFFFF"/>
                </a:solidFill>
                <a:latin typeface="Arial"/>
                <a:cs typeface="Arial"/>
              </a:rPr>
              <a:t>var. </a:t>
            </a:r>
            <a:r>
              <a:rPr sz="1983" spc="-99" dirty="0">
                <a:solidFill>
                  <a:srgbClr val="FFFFFF"/>
                </a:solidFill>
                <a:latin typeface="Arial"/>
                <a:cs typeface="Arial"/>
              </a:rPr>
              <a:t>Her </a:t>
            </a:r>
            <a:r>
              <a:rPr sz="1983" spc="-83" dirty="0">
                <a:solidFill>
                  <a:srgbClr val="FFFFFF"/>
                </a:solidFill>
                <a:latin typeface="Arial"/>
                <a:cs typeface="Arial"/>
              </a:rPr>
              <a:t>personel</a:t>
            </a:r>
            <a:r>
              <a:rPr sz="1983" spc="-12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83" spc="-55" dirty="0">
                <a:solidFill>
                  <a:srgbClr val="FFFFFF"/>
                </a:solidFill>
                <a:latin typeface="Arial"/>
                <a:cs typeface="Arial"/>
              </a:rPr>
              <a:t>için  sütunların </a:t>
            </a:r>
            <a:r>
              <a:rPr sz="1983" spc="-77" dirty="0">
                <a:solidFill>
                  <a:srgbClr val="FFFFFF"/>
                </a:solidFill>
                <a:latin typeface="Arial"/>
                <a:cs typeface="Arial"/>
              </a:rPr>
              <a:t>tamamı </a:t>
            </a:r>
            <a:r>
              <a:rPr sz="1983" spc="-66" dirty="0">
                <a:solidFill>
                  <a:srgbClr val="FFFFFF"/>
                </a:solidFill>
                <a:latin typeface="Arial"/>
                <a:cs typeface="Arial"/>
              </a:rPr>
              <a:t>doğru</a:t>
            </a:r>
            <a:r>
              <a:rPr sz="1983" spc="-19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83" spc="-116" dirty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endParaRPr sz="1983">
              <a:latin typeface="Arial"/>
              <a:cs typeface="Arial"/>
            </a:endParaRPr>
          </a:p>
          <a:p>
            <a:pPr marL="3499" algn="ctr"/>
            <a:r>
              <a:rPr sz="1983" spc="-121" dirty="0">
                <a:solidFill>
                  <a:srgbClr val="FFFFFF"/>
                </a:solidFill>
                <a:latin typeface="Arial"/>
                <a:cs typeface="Arial"/>
              </a:rPr>
              <a:t>eksiksiz</a:t>
            </a:r>
            <a:r>
              <a:rPr sz="1983" spc="-13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83" spc="-66" dirty="0">
                <a:solidFill>
                  <a:srgbClr val="FFFFFF"/>
                </a:solidFill>
                <a:latin typeface="Arial"/>
                <a:cs typeface="Arial"/>
              </a:rPr>
              <a:t>doldurulması</a:t>
            </a:r>
            <a:endParaRPr sz="1983">
              <a:latin typeface="Arial"/>
              <a:cs typeface="Arial"/>
            </a:endParaRPr>
          </a:p>
          <a:p>
            <a:pPr marL="1399" algn="ctr"/>
            <a:r>
              <a:rPr sz="1983" spc="-83" dirty="0">
                <a:solidFill>
                  <a:srgbClr val="FFFFFF"/>
                </a:solidFill>
                <a:latin typeface="Arial"/>
                <a:cs typeface="Arial"/>
              </a:rPr>
              <a:t>gerekmektedir.</a:t>
            </a:r>
            <a:endParaRPr sz="1983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034" y="0"/>
            <a:ext cx="10075333" cy="7556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3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034" y="0"/>
            <a:ext cx="10075333" cy="7556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3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034" y="0"/>
            <a:ext cx="10075333" cy="7556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3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034" y="0"/>
            <a:ext cx="10075333" cy="7556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3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175" y="67075"/>
            <a:ext cx="9600393" cy="74315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3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83310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3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1740" y="379357"/>
            <a:ext cx="5060656" cy="6747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3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4186" y="303911"/>
            <a:ext cx="6513282" cy="6976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3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5240" y="435181"/>
            <a:ext cx="7279039" cy="6559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3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00" y="654050"/>
            <a:ext cx="10210800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1700" kern="1200" dirty="0" err="1"/>
              <a:t>U</a:t>
            </a:r>
            <a:r>
              <a:rPr lang="tr-TR" sz="1700" spc="-5" dirty="0" err="1">
                <a:solidFill>
                  <a:srgbClr val="000000"/>
                </a:solidFill>
              </a:rPr>
              <a:t>Muhtasar</a:t>
            </a:r>
            <a:r>
              <a:rPr lang="tr-TR" sz="1700" spc="-5" dirty="0">
                <a:solidFill>
                  <a:srgbClr val="000000"/>
                </a:solidFill>
              </a:rPr>
              <a:t> ve Prim Hizmet Beyannamesi Hangi Vergi Dairesine Verilecektir?</a:t>
            </a:r>
            <a:endParaRPr sz="1700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994A585D-B929-49DE-8779-72A6CF942E2C}"/>
              </a:ext>
            </a:extLst>
          </p:cNvPr>
          <p:cNvSpPr/>
          <p:nvPr/>
        </p:nvSpPr>
        <p:spPr>
          <a:xfrm>
            <a:off x="393700" y="1577647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sz="2000" dirty="0">
                <a:latin typeface="Georgia" panose="02040502050405020303" pitchFamily="18" charset="0"/>
              </a:rPr>
              <a:t>Vergi kesintisi yapanlar için ödeme veya tahakkukun yapıldığı,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000" dirty="0">
                <a:latin typeface="Georgia" panose="02040502050405020303" pitchFamily="18" charset="0"/>
              </a:rPr>
              <a:t>Vergi kesintisi yapmaya mecbur olmayanlar ile çalıştırdıkları sigortalıların prime esas kazanç ve hizmet bilgilerini beyan etme zorunluluğu olanlardan; </a:t>
            </a:r>
          </a:p>
          <a:p>
            <a:pPr algn="just">
              <a:buClrTx/>
              <a:buFont typeface="Wingdings" pitchFamily="2" charset="2"/>
              <a:buChar char="q"/>
            </a:pPr>
            <a:endParaRPr lang="tr-TR" sz="2000" dirty="0">
              <a:latin typeface="Georgia" panose="02040502050405020303" pitchFamily="18" charset="0"/>
            </a:endParaRPr>
          </a:p>
          <a:p>
            <a:pPr lvl="1" algn="just">
              <a:buFont typeface="Wingdings" pitchFamily="2" charset="2"/>
              <a:buChar char="q"/>
            </a:pPr>
            <a:r>
              <a:rPr lang="tr-TR" sz="2000" dirty="0">
                <a:latin typeface="Georgia" panose="02040502050405020303" pitchFamily="18" charset="0"/>
              </a:rPr>
              <a:t>Gerçek kişiler için ikametgâhının,</a:t>
            </a:r>
          </a:p>
          <a:p>
            <a:pPr lvl="1" algn="just">
              <a:buFont typeface="Wingdings" pitchFamily="2" charset="2"/>
              <a:buChar char="q"/>
            </a:pPr>
            <a:r>
              <a:rPr lang="tr-TR" sz="2000" dirty="0">
                <a:latin typeface="Georgia" panose="02040502050405020303" pitchFamily="18" charset="0"/>
              </a:rPr>
              <a:t>Basit usulde vergilendirilenler için gelir vergisi yönünden mükellefiyetinin,  </a:t>
            </a:r>
          </a:p>
          <a:p>
            <a:pPr lvl="1" algn="just">
              <a:buFont typeface="Wingdings" pitchFamily="2" charset="2"/>
              <a:buChar char="q"/>
            </a:pPr>
            <a:r>
              <a:rPr lang="tr-TR" sz="2000" dirty="0">
                <a:latin typeface="Georgia" panose="02040502050405020303" pitchFamily="18" charset="0"/>
              </a:rPr>
              <a:t>Gerçek kişiler dışında kalanlar için ise kanuni merkezi/işyerinin,</a:t>
            </a:r>
          </a:p>
          <a:p>
            <a:pPr lvl="1" algn="just">
              <a:buFont typeface="Wingdings" pitchFamily="2" charset="2"/>
              <a:buChar char="q"/>
            </a:pPr>
            <a:endParaRPr lang="tr-TR" sz="2000" dirty="0">
              <a:latin typeface="Georgia" panose="02040502050405020303" pitchFamily="18" charset="0"/>
            </a:endParaRPr>
          </a:p>
          <a:p>
            <a:pPr marL="471487" lvl="1" indent="0" algn="just">
              <a:buNone/>
            </a:pPr>
            <a:r>
              <a:rPr lang="tr-TR" sz="2000" dirty="0">
                <a:latin typeface="Georgia" panose="02040502050405020303" pitchFamily="18" charset="0"/>
              </a:rPr>
              <a:t>bulunduğu yer vergi dairesidir.</a:t>
            </a:r>
          </a:p>
          <a:p>
            <a:pPr marL="471487" lvl="1" indent="0" algn="just">
              <a:buNone/>
            </a:pPr>
            <a:endParaRPr lang="tr-TR" sz="2000" dirty="0">
              <a:latin typeface="Georgia" panose="02040502050405020303" pitchFamily="18" charset="0"/>
            </a:endParaRPr>
          </a:p>
          <a:p>
            <a:pPr marL="469900" lvl="1" indent="-469900" algn="just">
              <a:buFont typeface="Wingdings" pitchFamily="2" charset="2"/>
              <a:buChar char="Ø"/>
            </a:pPr>
            <a:r>
              <a:rPr lang="tr-TR" sz="2000" dirty="0">
                <a:latin typeface="Georgia" panose="02040502050405020303" pitchFamily="18" charset="0"/>
              </a:rPr>
              <a:t>Birden fazla vergi dairesinde gelir (stopaj) vergisi mükellefiyeti varsa, çalışanların ücret ödemeleri üzerinden yapılan gelir vergisi kesintisinin beyan edileceği yer vergi dairesidir.</a:t>
            </a:r>
          </a:p>
        </p:txBody>
      </p:sp>
    </p:spTree>
    <p:extLst>
      <p:ext uri="{BB962C8B-B14F-4D97-AF65-F5344CB8AC3E}">
        <p14:creationId xmlns:p14="http://schemas.microsoft.com/office/powerpoint/2010/main" val="31374079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9970" y="332402"/>
            <a:ext cx="7758750" cy="6900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3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3364" y="354913"/>
            <a:ext cx="6683956" cy="68577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3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0700" y="664209"/>
            <a:ext cx="2020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00"/>
                </a:solidFill>
              </a:rPr>
              <a:t>Sorularınız?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411223" y="1607819"/>
            <a:ext cx="2780030" cy="347531"/>
          </a:xfrm>
          <a:prstGeom prst="rect">
            <a:avLst/>
          </a:prstGeom>
          <a:solidFill>
            <a:srgbClr val="DF2F1E"/>
          </a:solidFill>
        </p:spPr>
        <p:txBody>
          <a:bodyPr vert="horz" wrap="square" lIns="0" tIns="85090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670"/>
              </a:spcBef>
            </a:pPr>
            <a:r>
              <a:rPr lang="tr-TR" sz="1700" b="1" i="1" spc="-5" dirty="0">
                <a:solidFill>
                  <a:srgbClr val="FFFFFF"/>
                </a:solidFill>
                <a:latin typeface="Georgia"/>
                <a:cs typeface="Georgia"/>
              </a:rPr>
              <a:t>Barış KORKMAZ</a:t>
            </a:r>
            <a:endParaRPr sz="1700" dirty="0">
              <a:latin typeface="Georgia"/>
              <a:cs typeface="Georgia"/>
            </a:endParaRPr>
          </a:p>
        </p:txBody>
      </p:sp>
      <p:sp>
        <p:nvSpPr>
          <p:cNvPr id="20" name="object 27">
            <a:extLst>
              <a:ext uri="{FF2B5EF4-FFF2-40B4-BE49-F238E27FC236}">
                <a16:creationId xmlns:a16="http://schemas.microsoft.com/office/drawing/2014/main" id="{521E0467-9976-417C-8747-B0AD7DA670DD}"/>
              </a:ext>
            </a:extLst>
          </p:cNvPr>
          <p:cNvSpPr txBox="1"/>
          <p:nvPr/>
        </p:nvSpPr>
        <p:spPr>
          <a:xfrm>
            <a:off x="1426762" y="2101850"/>
            <a:ext cx="3320162" cy="59465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373380">
              <a:lnSpc>
                <a:spcPct val="105000"/>
              </a:lnSpc>
              <a:spcBef>
                <a:spcPts val="45"/>
              </a:spcBef>
            </a:pPr>
            <a:r>
              <a:rPr sz="1200" spc="55" dirty="0">
                <a:solidFill>
                  <a:srgbClr val="231F20"/>
                </a:solidFill>
                <a:latin typeface="Georgia" panose="02040502050405020303" pitchFamily="18" charset="0"/>
                <a:cs typeface="Trebuchet MS"/>
              </a:rPr>
              <a:t>SMMM, </a:t>
            </a:r>
            <a:r>
              <a:rPr sz="1200" spc="15" dirty="0">
                <a:solidFill>
                  <a:srgbClr val="231F20"/>
                </a:solidFill>
                <a:latin typeface="Georgia" panose="02040502050405020303" pitchFamily="18" charset="0"/>
                <a:cs typeface="Trebuchet MS"/>
              </a:rPr>
              <a:t>Kurucu</a:t>
            </a:r>
            <a:r>
              <a:rPr sz="1200" spc="-160" dirty="0">
                <a:solidFill>
                  <a:srgbClr val="231F20"/>
                </a:solidFill>
                <a:latin typeface="Georgia" panose="02040502050405020303" pitchFamily="18" charset="0"/>
                <a:cs typeface="Trebuchet MS"/>
              </a:rPr>
              <a:t> </a:t>
            </a:r>
            <a:r>
              <a:rPr sz="1200" spc="15" dirty="0" err="1">
                <a:solidFill>
                  <a:srgbClr val="231F20"/>
                </a:solidFill>
                <a:latin typeface="Georgia" panose="02040502050405020303" pitchFamily="18" charset="0"/>
                <a:cs typeface="Trebuchet MS"/>
              </a:rPr>
              <a:t>Ortak</a:t>
            </a:r>
            <a:r>
              <a:rPr sz="1200" spc="15" dirty="0">
                <a:solidFill>
                  <a:srgbClr val="231F20"/>
                </a:solidFill>
                <a:latin typeface="Georgia" panose="02040502050405020303" pitchFamily="18" charset="0"/>
                <a:cs typeface="Trebuchet MS"/>
              </a:rPr>
              <a:t> </a:t>
            </a:r>
            <a:r>
              <a:rPr lang="tr-TR" sz="1200" spc="15" dirty="0">
                <a:solidFill>
                  <a:srgbClr val="231F20"/>
                </a:solidFill>
                <a:latin typeface="Georgia" panose="02040502050405020303" pitchFamily="18" charset="0"/>
                <a:cs typeface="Trebuchet MS"/>
              </a:rPr>
              <a:t>-</a:t>
            </a:r>
            <a:r>
              <a:rPr sz="1200" spc="-15" dirty="0">
                <a:solidFill>
                  <a:srgbClr val="231F20"/>
                </a:solidFill>
                <a:latin typeface="Georgia" panose="02040502050405020303" pitchFamily="18" charset="0"/>
                <a:cs typeface="Trebuchet MS"/>
              </a:rPr>
              <a:t>Teşvik</a:t>
            </a:r>
            <a:r>
              <a:rPr sz="1200" spc="-45" dirty="0">
                <a:solidFill>
                  <a:srgbClr val="231F20"/>
                </a:solidFill>
                <a:latin typeface="Georgia" panose="02040502050405020303" pitchFamily="18" charset="0"/>
                <a:cs typeface="Trebuchet MS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Georgia" panose="02040502050405020303" pitchFamily="18" charset="0"/>
                <a:cs typeface="Trebuchet MS"/>
              </a:rPr>
              <a:t>Hizmetleri</a:t>
            </a:r>
            <a:endParaRPr sz="1200" dirty="0">
              <a:latin typeface="Georgia" panose="02040502050405020303" pitchFamily="18" charset="0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200" spc="55" dirty="0">
                <a:solidFill>
                  <a:srgbClr val="231F20"/>
                </a:solidFill>
                <a:latin typeface="Georgia" panose="02040502050405020303" pitchFamily="18" charset="0"/>
                <a:cs typeface="Trebuchet MS"/>
              </a:rPr>
              <a:t>+90</a:t>
            </a:r>
            <a:r>
              <a:rPr sz="1200" spc="-35" dirty="0">
                <a:solidFill>
                  <a:srgbClr val="231F20"/>
                </a:solidFill>
                <a:latin typeface="Georgia" panose="02040502050405020303" pitchFamily="18" charset="0"/>
                <a:cs typeface="Trebuchet MS"/>
              </a:rPr>
              <a:t> </a:t>
            </a:r>
            <a:r>
              <a:rPr sz="1200" spc="85" dirty="0">
                <a:solidFill>
                  <a:srgbClr val="231F20"/>
                </a:solidFill>
                <a:latin typeface="Georgia" panose="02040502050405020303" pitchFamily="18" charset="0"/>
                <a:cs typeface="Trebuchet MS"/>
              </a:rPr>
              <a:t>532</a:t>
            </a:r>
            <a:r>
              <a:rPr sz="1200" spc="-35" dirty="0">
                <a:solidFill>
                  <a:srgbClr val="231F20"/>
                </a:solidFill>
                <a:latin typeface="Georgia" panose="02040502050405020303" pitchFamily="18" charset="0"/>
                <a:cs typeface="Trebuchet MS"/>
              </a:rPr>
              <a:t> </a:t>
            </a:r>
            <a:r>
              <a:rPr sz="1200" spc="85" dirty="0">
                <a:solidFill>
                  <a:srgbClr val="231F20"/>
                </a:solidFill>
                <a:latin typeface="Georgia" panose="02040502050405020303" pitchFamily="18" charset="0"/>
                <a:cs typeface="Trebuchet MS"/>
              </a:rPr>
              <a:t>343</a:t>
            </a:r>
            <a:r>
              <a:rPr sz="1200" spc="-30" dirty="0">
                <a:solidFill>
                  <a:srgbClr val="231F20"/>
                </a:solidFill>
                <a:latin typeface="Georgia" panose="02040502050405020303" pitchFamily="18" charset="0"/>
                <a:cs typeface="Trebuchet MS"/>
              </a:rPr>
              <a:t> </a:t>
            </a:r>
            <a:r>
              <a:rPr sz="1200" spc="114" dirty="0">
                <a:solidFill>
                  <a:srgbClr val="231F20"/>
                </a:solidFill>
                <a:latin typeface="Georgia" panose="02040502050405020303" pitchFamily="18" charset="0"/>
                <a:cs typeface="Trebuchet MS"/>
              </a:rPr>
              <a:t>88</a:t>
            </a:r>
            <a:r>
              <a:rPr sz="1200" spc="-35" dirty="0">
                <a:solidFill>
                  <a:srgbClr val="231F20"/>
                </a:solidFill>
                <a:latin typeface="Georgia" panose="02040502050405020303" pitchFamily="18" charset="0"/>
                <a:cs typeface="Trebuchet MS"/>
              </a:rPr>
              <a:t> </a:t>
            </a:r>
            <a:r>
              <a:rPr sz="1200" spc="65" dirty="0">
                <a:solidFill>
                  <a:srgbClr val="231F20"/>
                </a:solidFill>
                <a:latin typeface="Georgia" panose="02040502050405020303" pitchFamily="18" charset="0"/>
                <a:cs typeface="Trebuchet MS"/>
              </a:rPr>
              <a:t>78</a:t>
            </a:r>
            <a:endParaRPr sz="1200" dirty="0">
              <a:latin typeface="Georgia" panose="02040502050405020303" pitchFamily="18" charset="0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200" spc="-5" dirty="0">
                <a:solidFill>
                  <a:srgbClr val="231F20"/>
                </a:solidFill>
                <a:latin typeface="Georgia" panose="02040502050405020303" pitchFamily="18" charset="0"/>
                <a:cs typeface="Trebuchet MS"/>
                <a:hlinkClick r:id="rId2"/>
              </a:rPr>
              <a:t>bariskorkmaz@smarttesvik.com</a:t>
            </a:r>
            <a:endParaRPr sz="1200" dirty="0">
              <a:latin typeface="Georgia" panose="02040502050405020303" pitchFamily="18" charset="0"/>
              <a:cs typeface="Trebuchet MS"/>
            </a:endParaRPr>
          </a:p>
        </p:txBody>
      </p:sp>
      <p:sp>
        <p:nvSpPr>
          <p:cNvPr id="21" name="object 23">
            <a:extLst>
              <a:ext uri="{FF2B5EF4-FFF2-40B4-BE49-F238E27FC236}">
                <a16:creationId xmlns:a16="http://schemas.microsoft.com/office/drawing/2014/main" id="{AC48501D-0E69-4603-83CE-35554F4A9BF3}"/>
              </a:ext>
            </a:extLst>
          </p:cNvPr>
          <p:cNvSpPr/>
          <p:nvPr/>
        </p:nvSpPr>
        <p:spPr>
          <a:xfrm>
            <a:off x="367777" y="1619760"/>
            <a:ext cx="1016524" cy="1282314"/>
          </a:xfrm>
          <a:custGeom>
            <a:avLst/>
            <a:gdLst/>
            <a:ahLst/>
            <a:cxnLst/>
            <a:rect l="l" t="t" r="r" b="b"/>
            <a:pathLst>
              <a:path w="755650" h="801370">
                <a:moveTo>
                  <a:pt x="755535" y="800900"/>
                </a:moveTo>
                <a:lnTo>
                  <a:pt x="0" y="800900"/>
                </a:lnTo>
                <a:lnTo>
                  <a:pt x="0" y="0"/>
                </a:lnTo>
                <a:lnTo>
                  <a:pt x="755535" y="0"/>
                </a:lnTo>
                <a:lnTo>
                  <a:pt x="755535" y="800900"/>
                </a:lnTo>
                <a:close/>
              </a:path>
            </a:pathLst>
          </a:custGeom>
          <a:ln w="28803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1">
            <a:extLst>
              <a:ext uri="{FF2B5EF4-FFF2-40B4-BE49-F238E27FC236}">
                <a16:creationId xmlns:a16="http://schemas.microsoft.com/office/drawing/2014/main" id="{04322A05-2CCB-4C8D-B5FE-69C5121A4310}"/>
              </a:ext>
            </a:extLst>
          </p:cNvPr>
          <p:cNvSpPr txBox="1"/>
          <p:nvPr/>
        </p:nvSpPr>
        <p:spPr>
          <a:xfrm>
            <a:off x="6946900" y="2919930"/>
            <a:ext cx="5031740" cy="2630207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200" spc="25" dirty="0">
                <a:solidFill>
                  <a:srgbClr val="FCB547"/>
                </a:solidFill>
                <a:latin typeface="Trebuchet MS"/>
                <a:cs typeface="Trebuchet MS"/>
              </a:rPr>
              <a:t>MERKEZ</a:t>
            </a:r>
            <a:r>
              <a:rPr sz="1200" spc="-100" dirty="0">
                <a:solidFill>
                  <a:srgbClr val="FCB547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FCB547"/>
                </a:solidFill>
                <a:latin typeface="Trebuchet MS"/>
                <a:cs typeface="Trebuchet MS"/>
              </a:rPr>
              <a:t>OFİS:</a:t>
            </a:r>
            <a:endParaRPr sz="12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360"/>
              </a:spcBef>
            </a:pPr>
            <a:r>
              <a:rPr sz="1000" spc="-20" dirty="0">
                <a:latin typeface="Trebuchet MS"/>
                <a:cs typeface="Trebuchet MS"/>
              </a:rPr>
              <a:t>Esentepe </a:t>
            </a:r>
            <a:r>
              <a:rPr sz="1000" spc="-35" dirty="0">
                <a:latin typeface="Trebuchet MS"/>
                <a:cs typeface="Trebuchet MS"/>
              </a:rPr>
              <a:t>Mah. </a:t>
            </a:r>
            <a:r>
              <a:rPr sz="1000" spc="-30" dirty="0">
                <a:latin typeface="Trebuchet MS"/>
                <a:cs typeface="Trebuchet MS"/>
              </a:rPr>
              <a:t>Büyükdere</a:t>
            </a:r>
            <a:r>
              <a:rPr sz="1000" spc="-19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Cad.  </a:t>
            </a:r>
            <a:r>
              <a:rPr sz="1000" spc="-20" dirty="0">
                <a:latin typeface="Trebuchet MS"/>
                <a:cs typeface="Trebuchet MS"/>
              </a:rPr>
              <a:t>Ecza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Sk.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Pol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Center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30" dirty="0">
                <a:latin typeface="Trebuchet MS"/>
                <a:cs typeface="Trebuchet MS"/>
              </a:rPr>
              <a:t>C</a:t>
            </a:r>
            <a:r>
              <a:rPr sz="1000" spc="-70" dirty="0">
                <a:latin typeface="Trebuchet MS"/>
                <a:cs typeface="Trebuchet MS"/>
              </a:rPr>
              <a:t> Blok,</a:t>
            </a:r>
            <a:endParaRPr sz="1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000" spc="-30" dirty="0">
                <a:latin typeface="Trebuchet MS"/>
                <a:cs typeface="Trebuchet MS"/>
              </a:rPr>
              <a:t>Kat:-2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KNo:4/1</a:t>
            </a:r>
            <a:endParaRPr sz="1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000" spc="60" dirty="0">
                <a:latin typeface="Trebuchet MS"/>
                <a:cs typeface="Trebuchet MS"/>
              </a:rPr>
              <a:t>34394 </a:t>
            </a:r>
            <a:r>
              <a:rPr sz="1000" spc="-45" dirty="0">
                <a:latin typeface="Trebuchet MS"/>
                <a:cs typeface="Trebuchet MS"/>
              </a:rPr>
              <a:t>Levent </a:t>
            </a:r>
            <a:r>
              <a:rPr sz="1000" spc="-170" dirty="0">
                <a:latin typeface="Trebuchet MS"/>
                <a:cs typeface="Trebuchet MS"/>
              </a:rPr>
              <a:t>,</a:t>
            </a:r>
            <a:r>
              <a:rPr sz="1000" spc="-14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İstanbul</a:t>
            </a:r>
            <a:endParaRPr sz="1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000" spc="-120" dirty="0">
                <a:latin typeface="Trebuchet MS"/>
                <a:cs typeface="Trebuchet MS"/>
              </a:rPr>
              <a:t>Tel: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20" dirty="0">
                <a:latin typeface="Trebuchet MS"/>
                <a:cs typeface="Trebuchet MS"/>
              </a:rPr>
              <a:t>+90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15" dirty="0">
                <a:latin typeface="Trebuchet MS"/>
                <a:cs typeface="Trebuchet MS"/>
              </a:rPr>
              <a:t>212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65" dirty="0">
                <a:latin typeface="Trebuchet MS"/>
                <a:cs typeface="Trebuchet MS"/>
              </a:rPr>
              <a:t>942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75" dirty="0">
                <a:latin typeface="Trebuchet MS"/>
                <a:cs typeface="Trebuchet MS"/>
              </a:rPr>
              <a:t>82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70" dirty="0">
                <a:latin typeface="Trebuchet MS"/>
                <a:cs typeface="Trebuchet MS"/>
              </a:rPr>
              <a:t>48</a:t>
            </a:r>
            <a:endParaRPr sz="1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spc="40" dirty="0">
                <a:solidFill>
                  <a:srgbClr val="FCB547"/>
                </a:solidFill>
                <a:latin typeface="Trebuchet MS"/>
                <a:cs typeface="Trebuchet MS"/>
              </a:rPr>
              <a:t>ANADOLU</a:t>
            </a:r>
            <a:r>
              <a:rPr sz="1200" spc="-100" dirty="0">
                <a:solidFill>
                  <a:srgbClr val="FCB547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FCB547"/>
                </a:solidFill>
                <a:latin typeface="Trebuchet MS"/>
                <a:cs typeface="Trebuchet MS"/>
              </a:rPr>
              <a:t>OFİS:</a:t>
            </a:r>
            <a:endParaRPr sz="1200" dirty="0">
              <a:latin typeface="Trebuchet MS"/>
              <a:cs typeface="Trebuchet MS"/>
            </a:endParaRPr>
          </a:p>
          <a:p>
            <a:pPr marL="12700" marR="39370">
              <a:lnSpc>
                <a:spcPct val="100000"/>
              </a:lnSpc>
              <a:spcBef>
                <a:spcPts val="360"/>
              </a:spcBef>
            </a:pPr>
            <a:r>
              <a:rPr sz="1000" spc="-50" dirty="0">
                <a:latin typeface="Trebuchet MS"/>
                <a:cs typeface="Trebuchet MS"/>
              </a:rPr>
              <a:t>İçerenköy </a:t>
            </a:r>
            <a:r>
              <a:rPr sz="1000" spc="-35" dirty="0">
                <a:latin typeface="Trebuchet MS"/>
                <a:cs typeface="Trebuchet MS"/>
              </a:rPr>
              <a:t>Mah. </a:t>
            </a:r>
            <a:r>
              <a:rPr sz="1000" spc="-5" dirty="0">
                <a:latin typeface="Trebuchet MS"/>
                <a:cs typeface="Trebuchet MS"/>
              </a:rPr>
              <a:t>Döndü</a:t>
            </a:r>
            <a:r>
              <a:rPr sz="1000" spc="-204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Sk. </a:t>
            </a:r>
            <a:r>
              <a:rPr sz="1000" spc="-30" dirty="0">
                <a:latin typeface="Trebuchet MS"/>
                <a:cs typeface="Trebuchet MS"/>
              </a:rPr>
              <a:t>No:5  Daire:6</a:t>
            </a:r>
            <a:r>
              <a:rPr sz="1000" spc="155" dirty="0">
                <a:latin typeface="Trebuchet MS"/>
                <a:cs typeface="Trebuchet MS"/>
              </a:rPr>
              <a:t> </a:t>
            </a:r>
            <a:r>
              <a:rPr sz="1000" spc="35" dirty="0">
                <a:latin typeface="Trebuchet MS"/>
                <a:cs typeface="Trebuchet MS"/>
              </a:rPr>
              <a:t>34752</a:t>
            </a:r>
            <a:endParaRPr sz="1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000" spc="-45" dirty="0">
                <a:latin typeface="Trebuchet MS"/>
                <a:cs typeface="Trebuchet MS"/>
              </a:rPr>
              <a:t>Ataşehir,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İstanbul</a:t>
            </a:r>
            <a:endParaRPr sz="1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000" spc="-120" dirty="0">
                <a:latin typeface="Trebuchet MS"/>
                <a:cs typeface="Trebuchet MS"/>
              </a:rPr>
              <a:t>Tel: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20" dirty="0">
                <a:latin typeface="Trebuchet MS"/>
                <a:cs typeface="Trebuchet MS"/>
              </a:rPr>
              <a:t>+90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216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30" dirty="0">
                <a:latin typeface="Trebuchet MS"/>
                <a:cs typeface="Trebuchet MS"/>
              </a:rPr>
              <a:t>576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50" dirty="0">
                <a:latin typeface="Trebuchet MS"/>
                <a:cs typeface="Trebuchet MS"/>
              </a:rPr>
              <a:t>54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50" dirty="0">
                <a:latin typeface="Trebuchet MS"/>
                <a:cs typeface="Trebuchet MS"/>
              </a:rPr>
              <a:t>45</a:t>
            </a:r>
            <a:endParaRPr sz="1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 dirty="0">
              <a:latin typeface="Trebuchet MS"/>
              <a:cs typeface="Trebuchet MS"/>
            </a:endParaRPr>
          </a:p>
          <a:p>
            <a:pPr marL="12700">
              <a:lnSpc>
                <a:spcPts val="990"/>
              </a:lnSpc>
              <a:spcBef>
                <a:spcPts val="5"/>
              </a:spcBef>
            </a:pPr>
            <a:r>
              <a:rPr sz="900" b="1" spc="-40" dirty="0">
                <a:solidFill>
                  <a:srgbClr val="FFFFFF"/>
                </a:solidFill>
                <a:latin typeface="Arial"/>
                <a:cs typeface="Arial"/>
              </a:rPr>
              <a:t>Müşteri</a:t>
            </a:r>
            <a:r>
              <a:rPr sz="9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45" dirty="0">
                <a:solidFill>
                  <a:srgbClr val="FFFFFF"/>
                </a:solidFill>
                <a:latin typeface="Arial"/>
                <a:cs typeface="Arial"/>
              </a:rPr>
              <a:t>Hizmetleri:</a:t>
            </a:r>
            <a:endParaRPr sz="900" dirty="0">
              <a:latin typeface="Arial"/>
              <a:cs typeface="Arial"/>
            </a:endParaRPr>
          </a:p>
          <a:p>
            <a:pPr marL="176530">
              <a:lnSpc>
                <a:spcPts val="1710"/>
              </a:lnSpc>
            </a:pPr>
            <a:r>
              <a:rPr sz="1500" b="1" spc="100" dirty="0">
                <a:solidFill>
                  <a:srgbClr val="FFFFFF"/>
                </a:solidFill>
                <a:latin typeface="Arial"/>
                <a:cs typeface="Arial"/>
              </a:rPr>
              <a:t>0850</a:t>
            </a:r>
            <a:r>
              <a:rPr sz="15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80" dirty="0">
                <a:solidFill>
                  <a:srgbClr val="FFFFFF"/>
                </a:solidFill>
                <a:latin typeface="Arial"/>
                <a:cs typeface="Arial"/>
              </a:rPr>
              <a:t>226</a:t>
            </a:r>
            <a:r>
              <a:rPr sz="15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20" dirty="0">
                <a:solidFill>
                  <a:srgbClr val="FFFFFF"/>
                </a:solidFill>
                <a:latin typeface="Arial"/>
                <a:cs typeface="Arial"/>
              </a:rPr>
              <a:t>76</a:t>
            </a:r>
            <a:r>
              <a:rPr sz="15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30" dirty="0">
                <a:solidFill>
                  <a:srgbClr val="FFFFFF"/>
                </a:solidFill>
                <a:latin typeface="Arial"/>
                <a:cs typeface="Arial"/>
              </a:rPr>
              <a:t>78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F5204A69-45B4-40D9-820D-29767652E3EF}"/>
              </a:ext>
            </a:extLst>
          </p:cNvPr>
          <p:cNvSpPr/>
          <p:nvPr/>
        </p:nvSpPr>
        <p:spPr>
          <a:xfrm>
            <a:off x="6870700" y="5302250"/>
            <a:ext cx="5346700" cy="7335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ts val="990"/>
              </a:lnSpc>
              <a:spcBef>
                <a:spcPts val="5"/>
              </a:spcBef>
            </a:pPr>
            <a:r>
              <a:rPr lang="fi-FI" sz="1400" b="1" spc="-40" dirty="0">
                <a:solidFill>
                  <a:srgbClr val="C00000"/>
                </a:solidFill>
                <a:latin typeface="Arial"/>
                <a:cs typeface="Arial"/>
              </a:rPr>
              <a:t>Müşteri</a:t>
            </a:r>
            <a:r>
              <a:rPr lang="fi-FI" sz="1400" b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fi-FI" sz="1400" b="1" spc="-45" dirty="0">
                <a:solidFill>
                  <a:srgbClr val="C00000"/>
                </a:solidFill>
                <a:latin typeface="Arial"/>
                <a:cs typeface="Arial"/>
              </a:rPr>
              <a:t>Hizmetleri:</a:t>
            </a:r>
            <a:endParaRPr lang="fi-FI" sz="140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176530">
              <a:lnSpc>
                <a:spcPts val="1710"/>
              </a:lnSpc>
            </a:pPr>
            <a:endParaRPr lang="tr-TR" sz="3200" b="1" spc="10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176530">
              <a:lnSpc>
                <a:spcPts val="1710"/>
              </a:lnSpc>
            </a:pPr>
            <a:r>
              <a:rPr lang="fi-FI" sz="3200" b="1" spc="100" dirty="0">
                <a:solidFill>
                  <a:srgbClr val="C00000"/>
                </a:solidFill>
                <a:latin typeface="Arial"/>
                <a:cs typeface="Arial"/>
              </a:rPr>
              <a:t>0850</a:t>
            </a:r>
            <a:r>
              <a:rPr lang="fi-FI" sz="3200" b="1" spc="-1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fi-FI" sz="3200" b="1" spc="80" dirty="0">
                <a:solidFill>
                  <a:srgbClr val="C00000"/>
                </a:solidFill>
                <a:latin typeface="Arial"/>
                <a:cs typeface="Arial"/>
              </a:rPr>
              <a:t>226</a:t>
            </a:r>
            <a:r>
              <a:rPr lang="fi-FI" sz="3200" b="1" spc="-1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fi-FI" sz="3200" b="1" spc="20" dirty="0">
                <a:solidFill>
                  <a:srgbClr val="C00000"/>
                </a:solidFill>
                <a:latin typeface="Arial"/>
                <a:cs typeface="Arial"/>
              </a:rPr>
              <a:t>76</a:t>
            </a:r>
            <a:r>
              <a:rPr lang="fi-FI" sz="3200" b="1" spc="-1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fi-FI" sz="3200" b="1" spc="30" dirty="0">
                <a:solidFill>
                  <a:srgbClr val="C00000"/>
                </a:solidFill>
                <a:latin typeface="Arial"/>
                <a:cs typeface="Arial"/>
              </a:rPr>
              <a:t>78</a:t>
            </a:r>
            <a:endParaRPr lang="tr-TR" sz="1400" dirty="0">
              <a:solidFill>
                <a:srgbClr val="C00000"/>
              </a:solidFill>
            </a:endParaRPr>
          </a:p>
        </p:txBody>
      </p:sp>
      <p:pic>
        <p:nvPicPr>
          <p:cNvPr id="6" name="Resim 5" descr="kişi, adam, kravat, takım içeren bir resim&#10;&#10;Açıklama otomatik olarak oluşturuldu">
            <a:extLst>
              <a:ext uri="{FF2B5EF4-FFF2-40B4-BE49-F238E27FC236}">
                <a16:creationId xmlns:a16="http://schemas.microsoft.com/office/drawing/2014/main" id="{25093737-00A7-46E1-B760-5C1AB1BDD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38" y="1677114"/>
            <a:ext cx="931601" cy="11676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00" y="654050"/>
            <a:ext cx="10210800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1700" kern="1200" dirty="0">
                <a:solidFill>
                  <a:schemeClr val="tx1"/>
                </a:solidFill>
              </a:rPr>
              <a:t>Şubesi Olan ve Bu Şubelerde Personel Çalıştıranlar Beyannamelerini Hangi Vergi Dairesine Verecekler? </a:t>
            </a:r>
            <a:endParaRPr sz="1700" dirty="0">
              <a:solidFill>
                <a:schemeClr val="tx1"/>
              </a:solidFill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0DBC8228-E95D-427A-BDA0-1A49C94375F8}"/>
              </a:ext>
            </a:extLst>
          </p:cNvPr>
          <p:cNvSpPr/>
          <p:nvPr/>
        </p:nvSpPr>
        <p:spPr>
          <a:xfrm>
            <a:off x="184989" y="1780595"/>
            <a:ext cx="5044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i="1" spc="5" dirty="0">
                <a:solidFill>
                  <a:srgbClr val="A82316"/>
                </a:solidFill>
                <a:latin typeface="+mj-lt"/>
                <a:cs typeface="Georgia"/>
              </a:rPr>
              <a:t>Ücret Ödemeleri Şubeden Yapılıyor ise</a:t>
            </a:r>
            <a:endParaRPr lang="tr-TR" sz="2400" dirty="0">
              <a:latin typeface="+mj-lt"/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9206A3B3-753B-4928-BD0B-65D8827C69A5}"/>
              </a:ext>
            </a:extLst>
          </p:cNvPr>
          <p:cNvSpPr/>
          <p:nvPr/>
        </p:nvSpPr>
        <p:spPr>
          <a:xfrm>
            <a:off x="215523" y="223779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sz="2400" dirty="0">
                <a:latin typeface="+mj-lt"/>
              </a:rPr>
              <a:t>Şubenin bağlı bulunduğu vergi dairesine (gelir vergisi mükellefiyeti yoksa mükellefiyet açtırılacak),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DD9F8F8F-0822-4018-8683-6F911973542F}"/>
              </a:ext>
            </a:extLst>
          </p:cNvPr>
          <p:cNvSpPr/>
          <p:nvPr/>
        </p:nvSpPr>
        <p:spPr>
          <a:xfrm>
            <a:off x="193366" y="3569092"/>
            <a:ext cx="5360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i="1" spc="5" dirty="0">
                <a:solidFill>
                  <a:srgbClr val="A82316"/>
                </a:solidFill>
                <a:latin typeface="+mj-lt"/>
                <a:cs typeface="Georgia"/>
              </a:rPr>
              <a:t>Ücret Ödemeleri Merkezden Yapılıyor ise</a:t>
            </a:r>
            <a:endParaRPr lang="tr-TR" sz="2400" dirty="0">
              <a:latin typeface="+mj-lt"/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76A222D-912B-414B-A4CA-069F8811ECBE}"/>
              </a:ext>
            </a:extLst>
          </p:cNvPr>
          <p:cNvSpPr/>
          <p:nvPr/>
        </p:nvSpPr>
        <p:spPr>
          <a:xfrm>
            <a:off x="193366" y="393842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sz="2400" dirty="0">
                <a:latin typeface="+mj-lt"/>
              </a:rPr>
              <a:t>Merkezin bağlı bulunduğu vergi dairesine (şubeler için gelir vergisi mükellefiyet kaydı yaptırılmış olsa dahi),</a:t>
            </a:r>
          </a:p>
        </p:txBody>
      </p:sp>
    </p:spTree>
    <p:extLst>
      <p:ext uri="{BB962C8B-B14F-4D97-AF65-F5344CB8AC3E}">
        <p14:creationId xmlns:p14="http://schemas.microsoft.com/office/powerpoint/2010/main" val="1750886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00" y="654050"/>
            <a:ext cx="102108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tr-TR" sz="1800" kern="1200" dirty="0">
                <a:solidFill>
                  <a:schemeClr val="tx1"/>
                </a:solidFill>
              </a:rPr>
              <a:t>Elektronik Ortamda Beyanname Verme Zorunluluğu</a:t>
            </a:r>
            <a:br>
              <a:rPr lang="en-US" sz="1800" dirty="0">
                <a:solidFill>
                  <a:srgbClr val="002060"/>
                </a:solidFill>
                <a:ea typeface="ＭＳ Ｐゴシック" charset="0"/>
              </a:rPr>
            </a:br>
            <a:endParaRPr sz="1800" dirty="0">
              <a:solidFill>
                <a:schemeClr val="tx1"/>
              </a:solidFill>
            </a:endParaRPr>
          </a:p>
        </p:txBody>
      </p:sp>
      <p:pic>
        <p:nvPicPr>
          <p:cNvPr id="9" name="Picture 2" descr="D:\Users\ucar_sultan.GGM\Desktop\Muhtasar ve Prim Hizmet Beyannamesi\fft81_mf2067458.Jpeg">
            <a:extLst>
              <a:ext uri="{FF2B5EF4-FFF2-40B4-BE49-F238E27FC236}">
                <a16:creationId xmlns:a16="http://schemas.microsoft.com/office/drawing/2014/main" id="{D21285B7-B6C4-4286-AA4B-184733415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4787453"/>
            <a:ext cx="3388758" cy="18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id="{3B67347C-6C29-45CF-811F-23E10FB35FE2}"/>
              </a:ext>
            </a:extLst>
          </p:cNvPr>
          <p:cNvSpPr txBox="1">
            <a:spLocks/>
          </p:cNvSpPr>
          <p:nvPr/>
        </p:nvSpPr>
        <p:spPr>
          <a:xfrm>
            <a:off x="241300" y="1035050"/>
            <a:ext cx="9525000" cy="40626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sz="2400" b="1" kern="1200" dirty="0">
              <a:latin typeface="Georgia" panose="02040502050405020303" pitchFamily="18" charset="0"/>
              <a:cs typeface="Times New Roman" pitchFamily="18" charset="0"/>
            </a:endParaRPr>
          </a:p>
          <a:p>
            <a:pPr algn="just"/>
            <a:endParaRPr lang="tr-TR" sz="2400" b="1" kern="1200" dirty="0">
              <a:latin typeface="Georgia" panose="02040502050405020303" pitchFamily="18" charset="0"/>
              <a:cs typeface="Times New Roman" pitchFamily="18" charset="0"/>
            </a:endParaRPr>
          </a:p>
          <a:p>
            <a:pPr algn="just"/>
            <a:r>
              <a:rPr lang="tr-TR" sz="2400" kern="1200" dirty="0">
                <a:latin typeface="Georgia" panose="02040502050405020303" pitchFamily="18" charset="0"/>
                <a:cs typeface="Times New Roman" pitchFamily="18" charset="0"/>
              </a:rPr>
              <a:t>Vergi kanunlarına göre yapmış oldukları vergi kesintilerini kağıt ortamda beyan edebilen</a:t>
            </a:r>
          </a:p>
          <a:p>
            <a:pPr lvl="1" algn="just">
              <a:buFont typeface="Wingdings" pitchFamily="2" charset="2"/>
              <a:buChar char="Ø"/>
            </a:pPr>
            <a:r>
              <a:rPr lang="tr-TR" sz="2400" kern="1200" dirty="0">
                <a:solidFill>
                  <a:sysClr val="windowText" lastClr="000000"/>
                </a:solidFill>
                <a:latin typeface="Georgia" panose="02040502050405020303" pitchFamily="18" charset="0"/>
                <a:cs typeface="Times New Roman" pitchFamily="18" charset="0"/>
              </a:rPr>
              <a:t>Kurumlar vergisi mükellefiyeti bulunmayanlara, (dernek ve vakıflar, kooperatifler vb.)</a:t>
            </a:r>
          </a:p>
          <a:p>
            <a:pPr lvl="1" algn="just">
              <a:buFont typeface="Wingdings" pitchFamily="2" charset="2"/>
              <a:buChar char="Ø"/>
            </a:pPr>
            <a:r>
              <a:rPr lang="tr-TR" sz="2400" kern="1200" dirty="0" err="1">
                <a:solidFill>
                  <a:sysClr val="windowText" lastClr="000000"/>
                </a:solidFill>
                <a:latin typeface="Georgia" panose="02040502050405020303" pitchFamily="18" charset="0"/>
                <a:cs typeface="Times New Roman" pitchFamily="18" charset="0"/>
              </a:rPr>
              <a:t>Malmüdürlüğü</a:t>
            </a:r>
            <a:r>
              <a:rPr lang="tr-TR" sz="2400" kern="1200" dirty="0">
                <a:solidFill>
                  <a:sysClr val="windowText" lastClr="000000"/>
                </a:solidFill>
                <a:latin typeface="Georgia" panose="02040502050405020303" pitchFamily="18" charset="0"/>
                <a:cs typeface="Times New Roman" pitchFamily="18" charset="0"/>
              </a:rPr>
              <a:t> mükelleflerine,</a:t>
            </a:r>
          </a:p>
          <a:p>
            <a:pPr algn="just"/>
            <a:endParaRPr lang="tr-TR" sz="2400" kern="1200" dirty="0">
              <a:latin typeface="Georgia" panose="02040502050405020303" pitchFamily="18" charset="0"/>
              <a:cs typeface="Times New Roman" pitchFamily="18" charset="0"/>
            </a:endParaRPr>
          </a:p>
          <a:p>
            <a:pPr algn="just"/>
            <a:r>
              <a:rPr lang="tr-TR" sz="2400" b="1" kern="1200" dirty="0">
                <a:latin typeface="Georgia" panose="02040502050405020303" pitchFamily="18" charset="0"/>
                <a:cs typeface="Times New Roman" pitchFamily="18" charset="0"/>
              </a:rPr>
              <a:t>Muhtasar ve Prim Hizmet Beyannamelerini</a:t>
            </a:r>
            <a:r>
              <a:rPr lang="tr-TR" sz="2400" kern="1200" dirty="0">
                <a:latin typeface="Georgia" panose="02040502050405020303" pitchFamily="18" charset="0"/>
                <a:cs typeface="Times New Roman" pitchFamily="18" charset="0"/>
              </a:rPr>
              <a:t> elektronik ortamda gönderme zorunluluğu getirilmiştir.</a:t>
            </a:r>
          </a:p>
          <a:p>
            <a:pPr algn="just"/>
            <a:endParaRPr lang="tr-TR" sz="2400" kern="1200" dirty="0">
              <a:solidFill>
                <a:prstClr val="black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917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00" y="654050"/>
            <a:ext cx="102108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tr-TR" sz="1800" kern="1200" dirty="0">
                <a:solidFill>
                  <a:schemeClr val="tx1"/>
                </a:solidFill>
              </a:rPr>
              <a:t>Elektronik Ortamda Beyanname Verme Zorunluluğu</a:t>
            </a:r>
            <a:br>
              <a:rPr lang="en-US" sz="1800" dirty="0">
                <a:solidFill>
                  <a:srgbClr val="002060"/>
                </a:solidFill>
                <a:ea typeface="ＭＳ Ｐゴシック" charset="0"/>
              </a:rPr>
            </a:b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id="{3B67347C-6C29-45CF-811F-23E10FB35FE2}"/>
              </a:ext>
            </a:extLst>
          </p:cNvPr>
          <p:cNvSpPr txBox="1">
            <a:spLocks/>
          </p:cNvSpPr>
          <p:nvPr/>
        </p:nvSpPr>
        <p:spPr>
          <a:xfrm>
            <a:off x="241300" y="1035050"/>
            <a:ext cx="9525000" cy="48320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sz="2400" b="1" kern="1200" dirty="0">
              <a:latin typeface="Georgia" panose="02040502050405020303" pitchFamily="18" charset="0"/>
              <a:cs typeface="Times New Roman" pitchFamily="18" charset="0"/>
            </a:endParaRPr>
          </a:p>
          <a:p>
            <a:pPr algn="just"/>
            <a:endParaRPr lang="tr-TR" sz="2400" b="1" kern="1200" dirty="0">
              <a:latin typeface="Georgia" panose="02040502050405020303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200" dirty="0">
                <a:cs typeface="Times New Roman" pitchFamily="18" charset="0"/>
              </a:rPr>
              <a:t>Vergi kanunlarına göre vergi kesintisi yapma zorunluluğu bulunmayan</a:t>
            </a:r>
          </a:p>
          <a:p>
            <a:pPr lvl="1" algn="just">
              <a:buFont typeface="Wingdings" pitchFamily="2" charset="2"/>
              <a:buChar char="q"/>
            </a:pPr>
            <a:r>
              <a:rPr lang="tr-TR" sz="2200" dirty="0">
                <a:cs typeface="Times New Roman" pitchFamily="18" charset="0"/>
              </a:rPr>
              <a:t>Basit usul mükelleflerine,</a:t>
            </a:r>
          </a:p>
          <a:p>
            <a:pPr lvl="1" algn="just">
              <a:buFont typeface="Wingdings" pitchFamily="2" charset="2"/>
              <a:buChar char="q"/>
            </a:pPr>
            <a:r>
              <a:rPr lang="tr-TR" sz="2200" dirty="0">
                <a:cs typeface="Times New Roman" pitchFamily="18" charset="0"/>
              </a:rPr>
              <a:t>5510 sayılı Kanun uyarınca çalıştırdıkları sigortalıların prime esas kazanç ve hizmet bilgilerini beyan etme zorunluluğu bulunanlara (apartman yöneticilikleri ve diğer işverenler)</a:t>
            </a:r>
          </a:p>
          <a:p>
            <a:pPr lvl="0" algn="just"/>
            <a:r>
              <a:rPr lang="tr-TR" sz="2200" b="1" dirty="0">
                <a:cs typeface="Times New Roman" pitchFamily="18" charset="0"/>
              </a:rPr>
              <a:t>Muhtasar ve Prim Hizmet Beyannamelerini</a:t>
            </a:r>
            <a:r>
              <a:rPr lang="tr-TR" sz="2200" dirty="0">
                <a:cs typeface="Times New Roman" pitchFamily="18" charset="0"/>
              </a:rPr>
              <a:t> elektronik ortamda gönderme zorunluluğu getirilmiştir.</a:t>
            </a:r>
          </a:p>
          <a:p>
            <a:pPr lvl="0" algn="just"/>
            <a:endParaRPr lang="tr-TR" sz="2200" dirty="0">
              <a:solidFill>
                <a:prstClr val="black"/>
              </a:solidFill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endParaRPr lang="tr-TR" sz="2200" dirty="0"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tr-TR" sz="2200" dirty="0">
                <a:cs typeface="Times New Roman" pitchFamily="18" charset="0"/>
              </a:rPr>
              <a:t>Bu mükelleflerin vergi dairesine başvurup </a:t>
            </a:r>
            <a:r>
              <a:rPr lang="tr-TR" sz="2200" b="1" dirty="0">
                <a:cs typeface="Times New Roman" pitchFamily="18" charset="0"/>
              </a:rPr>
              <a:t>0003 Gelir Stopaj Vergisi mükellefiyeti açtırmaları gerekmektedir.</a:t>
            </a:r>
          </a:p>
          <a:p>
            <a:pPr algn="just"/>
            <a:endParaRPr lang="tr-TR" sz="2400" kern="1200" dirty="0">
              <a:solidFill>
                <a:prstClr val="black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717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00" y="654050"/>
            <a:ext cx="102108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eaLnBrk="0" fontAlgn="base" hangingPunct="0"/>
            <a:r>
              <a:rPr lang="tr-TR" sz="2000" dirty="0">
                <a:solidFill>
                  <a:srgbClr val="002060"/>
                </a:solidFill>
                <a:ea typeface="ＭＳ Ｐゴシック" charset="0"/>
              </a:rPr>
              <a:t>Elektronik Ortamda Beyannameleri Bizzat Gönderebilecekler</a:t>
            </a:r>
            <a:br>
              <a:rPr lang="en-US" sz="2400" dirty="0">
                <a:solidFill>
                  <a:srgbClr val="002060"/>
                </a:solidFill>
                <a:ea typeface="ＭＳ Ｐゴシック" charset="0"/>
              </a:rPr>
            </a:br>
            <a:br>
              <a:rPr lang="en-US" sz="1800" dirty="0">
                <a:solidFill>
                  <a:srgbClr val="002060"/>
                </a:solidFill>
                <a:ea typeface="ＭＳ Ｐゴシック" charset="0"/>
              </a:rPr>
            </a:b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071A2921-BEC2-4445-9670-26B3D74F9A77}"/>
              </a:ext>
            </a:extLst>
          </p:cNvPr>
          <p:cNvSpPr txBox="1">
            <a:spLocks/>
          </p:cNvSpPr>
          <p:nvPr/>
        </p:nvSpPr>
        <p:spPr>
          <a:xfrm>
            <a:off x="393700" y="1644650"/>
            <a:ext cx="8352928" cy="3231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endParaRPr lang="tr-TR" kern="1200" dirty="0"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400" kern="0" dirty="0"/>
              <a:t>e-Beyanname gönderme şartlarını bizzat taşıyanlar</a:t>
            </a:r>
          </a:p>
          <a:p>
            <a:pPr algn="just">
              <a:buFont typeface="Wingdings" pitchFamily="2" charset="2"/>
              <a:buChar char="Ø"/>
            </a:pPr>
            <a:endParaRPr lang="tr-TR" sz="2400" kern="0" dirty="0"/>
          </a:p>
          <a:p>
            <a:pPr algn="just">
              <a:buFont typeface="Wingdings" pitchFamily="2" charset="2"/>
              <a:buChar char="Ø"/>
            </a:pPr>
            <a:r>
              <a:rPr lang="tr-TR" sz="2400" kern="0" dirty="0"/>
              <a:t>Kurumlar vergisi mükellefiyeti bulunmamakla birlikte vergi kesintisi yapma zorunluluğu bulunanlar/işverenler (dernekler, vakıflar vb.)</a:t>
            </a:r>
          </a:p>
          <a:p>
            <a:pPr algn="just">
              <a:buFont typeface="Wingdings" pitchFamily="2" charset="2"/>
              <a:buChar char="Ø"/>
            </a:pPr>
            <a:endParaRPr lang="tr-TR" sz="2400" kern="0" dirty="0"/>
          </a:p>
          <a:p>
            <a:pPr algn="just">
              <a:buFont typeface="Wingdings" pitchFamily="2" charset="2"/>
              <a:buChar char="Ø"/>
            </a:pPr>
            <a:r>
              <a:rPr lang="tr-TR" sz="2400" kern="0" dirty="0"/>
              <a:t>Vergi kesintisi yapmayanlar (apartman yönetimleri, basit usul mükellefler vb.) </a:t>
            </a:r>
          </a:p>
        </p:txBody>
      </p:sp>
    </p:spTree>
    <p:extLst>
      <p:ext uri="{BB962C8B-B14F-4D97-AF65-F5344CB8AC3E}">
        <p14:creationId xmlns:p14="http://schemas.microsoft.com/office/powerpoint/2010/main" val="3680736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00" y="654050"/>
            <a:ext cx="102108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eaLnBrk="0" fontAlgn="base" hangingPunct="0"/>
            <a:r>
              <a:rPr lang="tr-TR" sz="2000" dirty="0">
                <a:solidFill>
                  <a:srgbClr val="002060"/>
                </a:solidFill>
                <a:latin typeface="Calibri"/>
                <a:ea typeface="ＭＳ Ｐゴシック" charset="0"/>
              </a:rPr>
              <a:t>Muhtasar Beyannamesini Üçer Aylık Dönemler Halinde Verenlerin Durumları Ne Olacak?</a:t>
            </a:r>
            <a:br>
              <a:rPr lang="en-US" sz="2800" dirty="0">
                <a:solidFill>
                  <a:srgbClr val="002060"/>
                </a:solidFill>
                <a:ea typeface="ＭＳ Ｐゴシック" charset="0"/>
              </a:rPr>
            </a:br>
            <a:br>
              <a:rPr lang="en-US" sz="2400" dirty="0">
                <a:solidFill>
                  <a:srgbClr val="002060"/>
                </a:solidFill>
                <a:ea typeface="ＭＳ Ｐゴシック" charset="0"/>
              </a:rPr>
            </a:br>
            <a:br>
              <a:rPr lang="en-US" sz="1800" dirty="0">
                <a:solidFill>
                  <a:srgbClr val="002060"/>
                </a:solidFill>
                <a:ea typeface="ＭＳ Ｐゴシック" charset="0"/>
              </a:rPr>
            </a:b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7FE4BC56-9961-4956-BE92-7D90C78750B4}"/>
              </a:ext>
            </a:extLst>
          </p:cNvPr>
          <p:cNvSpPr txBox="1">
            <a:spLocks/>
          </p:cNvSpPr>
          <p:nvPr/>
        </p:nvSpPr>
        <p:spPr>
          <a:xfrm>
            <a:off x="251520" y="1700808"/>
            <a:ext cx="9438580" cy="45158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  <a:defRPr/>
            </a:pPr>
            <a:r>
              <a:rPr lang="tr-TR" sz="2400" kern="0"/>
              <a:t>İŞÇİ ÇALIŞTIRMAYANLAR</a:t>
            </a:r>
          </a:p>
          <a:p>
            <a:pPr lvl="1" algn="just">
              <a:buFont typeface="Wingdings" pitchFamily="2" charset="2"/>
              <a:buChar char="q"/>
              <a:defRPr/>
            </a:pPr>
            <a:endParaRPr lang="tr-TR" sz="2000" kern="0">
              <a:solidFill>
                <a:sysClr val="windowText" lastClr="000000"/>
              </a:solidFill>
            </a:endParaRPr>
          </a:p>
          <a:p>
            <a:pPr lvl="1" algn="just">
              <a:buFont typeface="Wingdings" pitchFamily="2" charset="2"/>
              <a:buChar char="q"/>
              <a:defRPr/>
            </a:pPr>
            <a:r>
              <a:rPr lang="tr-TR" sz="2000" kern="0">
                <a:solidFill>
                  <a:sysClr val="windowText" lastClr="000000"/>
                </a:solidFill>
              </a:rPr>
              <a:t>Önceden olduğu gibi </a:t>
            </a:r>
            <a:r>
              <a:rPr lang="tr-TR" sz="2000" b="1" kern="0">
                <a:solidFill>
                  <a:sysClr val="windowText" lastClr="000000"/>
                </a:solidFill>
              </a:rPr>
              <a:t>üçer aylık dönemler halinde (Ocak, Nisan, Temmuz ve Ekim) beyanname vermeye devam edeceklerdir.</a:t>
            </a:r>
          </a:p>
          <a:p>
            <a:pPr lvl="1" algn="just">
              <a:buFont typeface="Wingdings" pitchFamily="2" charset="2"/>
              <a:buChar char="q"/>
              <a:defRPr/>
            </a:pPr>
            <a:endParaRPr lang="tr-TR" sz="2000" kern="0">
              <a:solidFill>
                <a:sysClr val="windowText" lastClr="000000"/>
              </a:solidFill>
            </a:endParaRPr>
          </a:p>
          <a:p>
            <a:pPr algn="just">
              <a:defRPr/>
            </a:pPr>
            <a:endParaRPr lang="tr-TR" sz="2400" kern="0"/>
          </a:p>
          <a:p>
            <a:pPr algn="just">
              <a:buFont typeface="Wingdings" pitchFamily="2" charset="2"/>
              <a:buChar char="Ø"/>
              <a:defRPr/>
            </a:pPr>
            <a:r>
              <a:rPr lang="tr-TR" sz="2400" kern="0"/>
              <a:t>İŞÇİ ÇALIŞTIRANLAR (10 ve daha az)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tr-TR" sz="2400" kern="0"/>
          </a:p>
          <a:p>
            <a:pPr lvl="1" algn="just">
              <a:buFont typeface="Wingdings" pitchFamily="2" charset="2"/>
              <a:buChar char="q"/>
              <a:defRPr/>
            </a:pPr>
            <a:r>
              <a:rPr lang="tr-TR" sz="2000" kern="0">
                <a:solidFill>
                  <a:sysClr val="windowText" lastClr="000000"/>
                </a:solidFill>
              </a:rPr>
              <a:t>Aylık beyanname vereceklerdir.</a:t>
            </a:r>
          </a:p>
          <a:p>
            <a:pPr lvl="1" algn="just">
              <a:buFont typeface="Wingdings" pitchFamily="2" charset="2"/>
              <a:buChar char="q"/>
              <a:defRPr/>
            </a:pPr>
            <a:r>
              <a:rPr lang="tr-TR" sz="2000" kern="0">
                <a:solidFill>
                  <a:sysClr val="windowText" lastClr="000000"/>
                </a:solidFill>
              </a:rPr>
              <a:t>Çalıştırdıkları hizmet erbabının </a:t>
            </a:r>
            <a:r>
              <a:rPr lang="tr-TR" sz="2000" b="1" kern="0">
                <a:solidFill>
                  <a:sysClr val="windowText" lastClr="000000"/>
                </a:solidFill>
              </a:rPr>
              <a:t>sigorta primleri ve kazançları toplamı ile prim ödeme gün sayılarını aylık</a:t>
            </a:r>
            <a:r>
              <a:rPr lang="tr-TR" sz="2000" kern="0">
                <a:solidFill>
                  <a:sysClr val="windowText" lastClr="000000"/>
                </a:solidFill>
              </a:rPr>
              <a:t> bildireceklerdir.</a:t>
            </a:r>
          </a:p>
          <a:p>
            <a:pPr lvl="1" algn="just">
              <a:buFont typeface="Wingdings" pitchFamily="2" charset="2"/>
              <a:buChar char="q"/>
              <a:defRPr/>
            </a:pPr>
            <a:r>
              <a:rPr lang="tr-TR" sz="2000" kern="0">
                <a:solidFill>
                  <a:sysClr val="windowText" lastClr="000000"/>
                </a:solidFill>
              </a:rPr>
              <a:t>Yaptıkları ödemeler veya tahakkuk ettirdikleri kârlar ve iratlar ile bunlardan kestikleri vergileri </a:t>
            </a:r>
            <a:r>
              <a:rPr lang="tr-TR" sz="2000" b="1" u="sng" kern="0">
                <a:solidFill>
                  <a:sysClr val="windowText" lastClr="000000"/>
                </a:solidFill>
              </a:rPr>
              <a:t>3. ayda </a:t>
            </a:r>
            <a:r>
              <a:rPr lang="tr-TR" sz="2000" kern="0">
                <a:solidFill>
                  <a:sysClr val="windowText" lastClr="000000"/>
                </a:solidFill>
              </a:rPr>
              <a:t>beyan edeceklerdir.</a:t>
            </a:r>
          </a:p>
          <a:p>
            <a:pPr lvl="1" algn="just">
              <a:buFont typeface="Wingdings" pitchFamily="2" charset="2"/>
              <a:buChar char="q"/>
              <a:defRPr/>
            </a:pPr>
            <a:endParaRPr lang="tr-TR" sz="20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98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</TotalTime>
  <Words>1500</Words>
  <Application>Microsoft Office PowerPoint</Application>
  <PresentationFormat>Özel</PresentationFormat>
  <Paragraphs>190</Paragraphs>
  <Slides>42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49" baseType="lpstr">
      <vt:lpstr>Arial</vt:lpstr>
      <vt:lpstr>Calibri</vt:lpstr>
      <vt:lpstr>Georgia</vt:lpstr>
      <vt:lpstr>Times New Roman</vt:lpstr>
      <vt:lpstr>Trebuchet MS</vt:lpstr>
      <vt:lpstr>Wingdings</vt:lpstr>
      <vt:lpstr>Office Theme</vt:lpstr>
      <vt:lpstr>Ar-Ge mevzuatındaki değişiklikler, yenilikler  kapsamında Şirketlere sağlanan  fırsatlardan haberdar mısınız?</vt:lpstr>
      <vt:lpstr>Muhtasar ve Prim Hizmet Beyannamesi Nedir?</vt:lpstr>
      <vt:lpstr>UMuhtasar ve Prim Hizmet Beyannamesinin Kapsamı/Beyan ve Ödeme Zamanları?</vt:lpstr>
      <vt:lpstr>UMuhtasar ve Prim Hizmet Beyannamesi Hangi Vergi Dairesine Verilecektir?</vt:lpstr>
      <vt:lpstr>Şubesi Olan ve Bu Şubelerde Personel Çalıştıranlar Beyannamelerini Hangi Vergi Dairesine Verecekler? </vt:lpstr>
      <vt:lpstr>Elektronik Ortamda Beyanname Verme Zorunluluğu </vt:lpstr>
      <vt:lpstr>Elektronik Ortamda Beyanname Verme Zorunluluğu </vt:lpstr>
      <vt:lpstr>Elektronik Ortamda Beyannameleri Bizzat Gönderebilecekler  </vt:lpstr>
      <vt:lpstr>Muhtasar Beyannamesini Üçer Aylık Dönemler Halinde Verenlerin Durumları Ne Olacak?   </vt:lpstr>
      <vt:lpstr>Muhtasar Beyannamesini Üçer Aylık Dönemler Halinde Verenlerin Durumları Ne Olacak?   </vt:lpstr>
      <vt:lpstr>Beyannamenin Onaylanması ve Tahakkuk Fişi/Fişlerinin Düzenlenmesi   </vt:lpstr>
      <vt:lpstr>Beyannamenin Tahakkuka Esas Bilgilerinde Hata Bulunması   </vt:lpstr>
      <vt:lpstr>Düzeltme Beyannamesi Nasıl Verilecek?   </vt:lpstr>
      <vt:lpstr>Düzeltme Beyannamesi Nasıl Verilecek?   </vt:lpstr>
      <vt:lpstr>Yasal Süresi Dışında Beyanname Verilmesi?   </vt:lpstr>
      <vt:lpstr>Yasal Süresinde Verilmiş Gibi Kabul Edilen Beyannamelerin Durumları?   </vt:lpstr>
      <vt:lpstr>Geçiş Öncesi Yapılması Gereken Kontroller Nelerdir?   </vt:lpstr>
      <vt:lpstr>01.01.2020 tarihinde bir süre uzatması olacak mı?  </vt:lpstr>
      <vt:lpstr>Diğer Hususlar </vt:lpstr>
      <vt:lpstr>Diğer Hususlar </vt:lpstr>
      <vt:lpstr>Diğer Hususlar </vt:lpstr>
      <vt:lpstr>Diğer Hususlar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Sorularınız?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Platform 2015 HY Sunum v14_Final.pptx</dc:title>
  <dc:creator>TR900571</dc:creator>
  <cp:lastModifiedBy>Dora Denetim SMMM</cp:lastModifiedBy>
  <cp:revision>24</cp:revision>
  <dcterms:created xsi:type="dcterms:W3CDTF">2019-09-03T15:52:23Z</dcterms:created>
  <dcterms:modified xsi:type="dcterms:W3CDTF">2019-12-26T07:58:33Z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2015-12-21T00:00:00Z</vt:filetime>
  </property>
  <property fmtid="{D5CDD505-2E9C-101B-9397-08002B2CF9AE}" pid="3" name="Creator">
    <vt:lpwstr>Microsoft PowerPoint - Platform 2015 HY Sunum v14_Final.pptx</vt:lpwstr>
  </property>
  <property fmtid="{D5CDD505-2E9C-101B-9397-08002B2CF9AE}" pid="4" name="LastSaved">
    <vt:filetime>2019-09-03T00:00:00Z</vt:filetime>
  </property>
</Properties>
</file>